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302" r:id="rId3"/>
    <p:sldId id="293" r:id="rId4"/>
    <p:sldId id="301" r:id="rId5"/>
    <p:sldId id="299" r:id="rId6"/>
    <p:sldId id="303" r:id="rId7"/>
    <p:sldId id="298" r:id="rId8"/>
    <p:sldId id="304" r:id="rId9"/>
    <p:sldId id="305" r:id="rId10"/>
    <p:sldId id="300" r:id="rId11"/>
    <p:sldId id="292" r:id="rId12"/>
    <p:sldId id="306" r:id="rId13"/>
    <p:sldId id="307" r:id="rId14"/>
    <p:sldId id="294" r:id="rId15"/>
    <p:sldId id="308" r:id="rId16"/>
    <p:sldId id="288" r:id="rId17"/>
    <p:sldId id="309" r:id="rId18"/>
    <p:sldId id="310" r:id="rId19"/>
    <p:sldId id="311" r:id="rId20"/>
    <p:sldId id="312" r:id="rId21"/>
    <p:sldId id="313" r:id="rId22"/>
    <p:sldId id="287" r:id="rId23"/>
    <p:sldId id="297" r:id="rId24"/>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8E83"/>
    <a:srgbClr val="A0ACA4"/>
    <a:srgbClr val="0000FF"/>
    <a:srgbClr val="FFFF00"/>
    <a:srgbClr val="FF0000"/>
    <a:srgbClr val="495BA3"/>
    <a:srgbClr val="DCCFA5"/>
    <a:srgbClr val="2A6D3A"/>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0" autoAdjust="0"/>
    <p:restoredTop sz="93595" autoAdjust="0"/>
  </p:normalViewPr>
  <p:slideViewPr>
    <p:cSldViewPr>
      <p:cViewPr varScale="1">
        <p:scale>
          <a:sx n="124" d="100"/>
          <a:sy n="124" d="100"/>
        </p:scale>
        <p:origin x="169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‹Nr.›</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‹Nr.›</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3404099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1496530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3586553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238906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17</a:t>
            </a:fld>
            <a:endParaRPr lang="en-US" dirty="0"/>
          </a:p>
        </p:txBody>
      </p:sp>
    </p:spTree>
    <p:extLst>
      <p:ext uri="{BB962C8B-B14F-4D97-AF65-F5344CB8AC3E}">
        <p14:creationId xmlns:p14="http://schemas.microsoft.com/office/powerpoint/2010/main" val="3755613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18</a:t>
            </a:fld>
            <a:endParaRPr lang="en-US" dirty="0"/>
          </a:p>
        </p:txBody>
      </p:sp>
    </p:spTree>
    <p:extLst>
      <p:ext uri="{BB962C8B-B14F-4D97-AF65-F5344CB8AC3E}">
        <p14:creationId xmlns:p14="http://schemas.microsoft.com/office/powerpoint/2010/main" val="1946831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19</a:t>
            </a:fld>
            <a:endParaRPr lang="en-US" dirty="0"/>
          </a:p>
        </p:txBody>
      </p:sp>
    </p:spTree>
    <p:extLst>
      <p:ext uri="{BB962C8B-B14F-4D97-AF65-F5344CB8AC3E}">
        <p14:creationId xmlns:p14="http://schemas.microsoft.com/office/powerpoint/2010/main" val="347189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20</a:t>
            </a:fld>
            <a:endParaRPr lang="en-US" dirty="0"/>
          </a:p>
        </p:txBody>
      </p:sp>
    </p:spTree>
    <p:extLst>
      <p:ext uri="{BB962C8B-B14F-4D97-AF65-F5344CB8AC3E}">
        <p14:creationId xmlns:p14="http://schemas.microsoft.com/office/powerpoint/2010/main" val="105427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Describe</a:t>
            </a:r>
            <a:r>
              <a:rPr lang="en-US" baseline="0" dirty="0"/>
              <a:t> product and capability, importance/impact, etc.. Employ images generously. Tell a good story.</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21</a:t>
            </a:fld>
            <a:endParaRPr lang="en-US" dirty="0"/>
          </a:p>
        </p:txBody>
      </p:sp>
    </p:spTree>
    <p:extLst>
      <p:ext uri="{BB962C8B-B14F-4D97-AF65-F5344CB8AC3E}">
        <p14:creationId xmlns:p14="http://schemas.microsoft.com/office/powerpoint/2010/main" val="650740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4142972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22</a:t>
            </a:fld>
            <a:endParaRPr lang="en-US" dirty="0"/>
          </a:p>
        </p:txBody>
      </p:sp>
    </p:spTree>
    <p:extLst>
      <p:ext uri="{BB962C8B-B14F-4D97-AF65-F5344CB8AC3E}">
        <p14:creationId xmlns:p14="http://schemas.microsoft.com/office/powerpoint/2010/main" val="474989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23</a:t>
            </a:fld>
            <a:endParaRPr lang="en-US" dirty="0"/>
          </a:p>
        </p:txBody>
      </p:sp>
    </p:spTree>
    <p:extLst>
      <p:ext uri="{BB962C8B-B14F-4D97-AF65-F5344CB8AC3E}">
        <p14:creationId xmlns:p14="http://schemas.microsoft.com/office/powerpoint/2010/main" val="86951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6</a:t>
            </a:fld>
            <a:endParaRPr lang="en-US" dirty="0"/>
          </a:p>
        </p:txBody>
      </p:sp>
    </p:spTree>
    <p:extLst>
      <p:ext uri="{BB962C8B-B14F-4D97-AF65-F5344CB8AC3E}">
        <p14:creationId xmlns:p14="http://schemas.microsoft.com/office/powerpoint/2010/main" val="4146175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760137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1452163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Particularly with modeling efforts - the interaction of different models, modules and updates needs to be clear. Where in the grand scheme of things does this research fit?</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24391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487572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dirty="0">
                <a:solidFill>
                  <a:schemeClr val="bg1"/>
                </a:solidFill>
              </a:rPr>
              <a:t>FY23</a:t>
            </a:r>
            <a:r>
              <a:rPr lang="en-US" sz="1200" b="1" baseline="0" dirty="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18" name="Text Box 30"/>
          <p:cNvSpPr txBox="1">
            <a:spLocks noChangeArrowheads="1"/>
          </p:cNvSpPr>
          <p:nvPr/>
        </p:nvSpPr>
        <p:spPr bwMode="auto">
          <a:xfrm>
            <a:off x="1752600" y="228600"/>
            <a:ext cx="5867400" cy="914400"/>
          </a:xfrm>
          <a:prstGeom prst="rect">
            <a:avLst/>
          </a:prstGeom>
          <a:noFill/>
          <a:ln w="9525">
            <a:noFill/>
            <a:miter lim="800000"/>
            <a:headEnd/>
            <a:tailEnd/>
          </a:ln>
          <a:effectLst/>
        </p:spPr>
        <p:txBody>
          <a:bodyPr anchor="ctr"/>
          <a:lstStyle/>
          <a:p>
            <a:pPr algn="ctr">
              <a:spcBef>
                <a:spcPts val="0"/>
              </a:spcBef>
              <a:defRPr/>
            </a:pPr>
            <a:r>
              <a:rPr lang="en-US" b="1" dirty="0">
                <a:effectLst>
                  <a:outerShdw blurRad="38100" dist="38100" dir="2700000" algn="tl">
                    <a:srgbClr val="C0C0C0"/>
                  </a:outerShdw>
                </a:effectLst>
                <a:latin typeface="Arial" pitchFamily="34" charset="0"/>
                <a:cs typeface="Arial" pitchFamily="34" charset="0"/>
              </a:rPr>
              <a:t>Integrating Environmental Considerations with Water Resource Simulations</a:t>
            </a:r>
          </a:p>
        </p:txBody>
      </p:sp>
      <p:sp>
        <p:nvSpPr>
          <p:cNvPr id="2" name="Text Box 29">
            <a:extLst>
              <a:ext uri="{FF2B5EF4-FFF2-40B4-BE49-F238E27FC236}">
                <a16:creationId xmlns:a16="http://schemas.microsoft.com/office/drawing/2014/main" id="{3CB6F370-40E1-BBEA-A812-58C0A1936D8C}"/>
              </a:ext>
            </a:extLst>
          </p:cNvPr>
          <p:cNvSpPr txBox="1">
            <a:spLocks noChangeArrowheads="1"/>
          </p:cNvSpPr>
          <p:nvPr/>
        </p:nvSpPr>
        <p:spPr bwMode="auto">
          <a:xfrm>
            <a:off x="0" y="1524000"/>
            <a:ext cx="6248400" cy="4031873"/>
          </a:xfrm>
          <a:prstGeom prst="rect">
            <a:avLst/>
          </a:prstGeom>
          <a:noFill/>
          <a:ln w="9525">
            <a:noFill/>
            <a:miter lim="800000"/>
            <a:headEnd/>
            <a:tailEnd/>
          </a:ln>
        </p:spPr>
        <p:txBody>
          <a:bodyPr wrap="square">
            <a:spAutoFit/>
          </a:bodyPr>
          <a:lstStyle/>
          <a:p>
            <a:pPr>
              <a:spcBef>
                <a:spcPts val="600"/>
              </a:spcBef>
            </a:pPr>
            <a:r>
              <a:rPr lang="en-US" sz="1800" b="1" dirty="0">
                <a:cs typeface="Arial" charset="0"/>
              </a:rPr>
              <a:t>Product Development Lead:  </a:t>
            </a:r>
            <a:r>
              <a:rPr lang="en-US" sz="1800" dirty="0">
                <a:cs typeface="Arial" charset="0"/>
              </a:rPr>
              <a:t>Todd Steissberg (ERDC-EL)</a:t>
            </a:r>
          </a:p>
          <a:p>
            <a:pPr>
              <a:spcBef>
                <a:spcPts val="600"/>
              </a:spcBef>
            </a:pPr>
            <a:r>
              <a:rPr lang="en-US" sz="1800" b="1" dirty="0">
                <a:cs typeface="Arial" charset="0"/>
              </a:rPr>
              <a:t>Product Development Team: </a:t>
            </a:r>
          </a:p>
          <a:p>
            <a:pPr marL="685800" lvl="1" indent="-228600">
              <a:spcBef>
                <a:spcPts val="0"/>
              </a:spcBef>
              <a:buFont typeface="Arial" pitchFamily="34" charset="0"/>
              <a:buChar char="•"/>
            </a:pPr>
            <a:r>
              <a:rPr lang="en-US" sz="1600" u="sng" dirty="0">
                <a:cs typeface="Arial" charset="0"/>
              </a:rPr>
              <a:t>Leila Ostadrahimi </a:t>
            </a:r>
            <a:r>
              <a:rPr lang="en-US" sz="1600" dirty="0">
                <a:cs typeface="Arial" charset="0"/>
              </a:rPr>
              <a:t>(HEC, </a:t>
            </a:r>
            <a:r>
              <a:rPr lang="en-US" sz="1600" u="sng" dirty="0">
                <a:cs typeface="Arial" charset="0"/>
              </a:rPr>
              <a:t>Water Quality Lead</a:t>
            </a:r>
            <a:r>
              <a:rPr lang="en-US" sz="1600" dirty="0">
                <a:cs typeface="Arial" charset="0"/>
              </a:rPr>
              <a:t>)</a:t>
            </a:r>
          </a:p>
          <a:p>
            <a:pPr marL="685800" lvl="1" indent="-228600">
              <a:spcBef>
                <a:spcPts val="0"/>
              </a:spcBef>
              <a:buFont typeface="Arial" pitchFamily="34" charset="0"/>
              <a:buChar char="•"/>
            </a:pPr>
            <a:r>
              <a:rPr lang="en-US" sz="1600" u="sng" dirty="0">
                <a:cs typeface="Arial" charset="0"/>
              </a:rPr>
              <a:t>Joan Klipsch </a:t>
            </a:r>
            <a:r>
              <a:rPr lang="en-US" sz="1600" dirty="0">
                <a:cs typeface="Arial" charset="0"/>
              </a:rPr>
              <a:t>(HEC, </a:t>
            </a:r>
            <a:r>
              <a:rPr lang="en-US" sz="1600" u="sng" dirty="0">
                <a:cs typeface="Arial" charset="0"/>
              </a:rPr>
              <a:t>ResSim Lead</a:t>
            </a:r>
            <a:r>
              <a:rPr lang="en-US" sz="1600" dirty="0">
                <a:cs typeface="Arial" charset="0"/>
              </a:rPr>
              <a:t>)</a:t>
            </a:r>
          </a:p>
          <a:p>
            <a:pPr marL="685800" lvl="1" indent="-228600">
              <a:spcBef>
                <a:spcPts val="0"/>
              </a:spcBef>
              <a:buFont typeface="Arial" pitchFamily="34" charset="0"/>
              <a:buChar char="•"/>
            </a:pPr>
            <a:r>
              <a:rPr lang="en-US" sz="1600" dirty="0">
                <a:cs typeface="Arial" charset="0"/>
              </a:rPr>
              <a:t>Zhonglong Zhang (ERDC-</a:t>
            </a:r>
            <a:r>
              <a:rPr lang="en-US" sz="1600" dirty="0">
                <a:solidFill>
                  <a:schemeClr val="accent4">
                    <a:lumMod val="95000"/>
                    <a:lumOff val="5000"/>
                  </a:schemeClr>
                </a:solidFill>
                <a:cs typeface="Arial" charset="0"/>
              </a:rPr>
              <a:t>LimnoTech</a:t>
            </a:r>
            <a:r>
              <a:rPr lang="en-US" sz="1600" dirty="0">
                <a:cs typeface="Arial" charset="0"/>
              </a:rPr>
              <a:t>) </a:t>
            </a:r>
          </a:p>
          <a:p>
            <a:pPr marL="685800" lvl="1" indent="-228600">
              <a:spcBef>
                <a:spcPts val="0"/>
              </a:spcBef>
              <a:buFont typeface="Arial" pitchFamily="34" charset="0"/>
              <a:buChar char="•"/>
            </a:pPr>
            <a:r>
              <a:rPr lang="en-US" sz="1600" dirty="0">
                <a:cs typeface="Arial" charset="0"/>
              </a:rPr>
              <a:t>Billy Johnson (LimnoTech)</a:t>
            </a:r>
          </a:p>
          <a:p>
            <a:pPr marL="685800" lvl="1" indent="-228600">
              <a:spcBef>
                <a:spcPts val="0"/>
              </a:spcBef>
              <a:buFont typeface="Arial" pitchFamily="34" charset="0"/>
              <a:buChar char="•"/>
            </a:pPr>
            <a:r>
              <a:rPr lang="en-US" sz="1600" dirty="0">
                <a:cs typeface="Arial" charset="0"/>
              </a:rPr>
              <a:t>Steve Andrews (RMA)</a:t>
            </a:r>
          </a:p>
          <a:p>
            <a:pPr marL="685800" lvl="1" indent="-228600">
              <a:spcBef>
                <a:spcPts val="0"/>
              </a:spcBef>
              <a:buFont typeface="Arial" pitchFamily="34" charset="0"/>
              <a:buChar char="•"/>
            </a:pPr>
            <a:r>
              <a:rPr lang="en-US" sz="1600" dirty="0">
                <a:cs typeface="Arial" charset="0"/>
              </a:rPr>
              <a:t>John DeGeorge (RMA)</a:t>
            </a:r>
          </a:p>
          <a:p>
            <a:pPr marL="685800" lvl="1" indent="-228600">
              <a:spcBef>
                <a:spcPts val="0"/>
              </a:spcBef>
              <a:buFont typeface="Arial" pitchFamily="34" charset="0"/>
              <a:buChar char="•"/>
            </a:pPr>
            <a:r>
              <a:rPr lang="en-US" sz="1600" dirty="0">
                <a:cs typeface="Arial" charset="0"/>
              </a:rPr>
              <a:t>Mark Jensen (HEC)</a:t>
            </a:r>
          </a:p>
          <a:p>
            <a:pPr>
              <a:spcBef>
                <a:spcPts val="600"/>
              </a:spcBef>
            </a:pPr>
            <a:r>
              <a:rPr lang="en-US" sz="1800" b="1" dirty="0">
                <a:cs typeface="Arial" charset="0"/>
              </a:rPr>
              <a:t>Corps District Collaboration: </a:t>
            </a:r>
          </a:p>
          <a:p>
            <a:pPr marL="685800" lvl="1" indent="-228600">
              <a:spcBef>
                <a:spcPts val="0"/>
              </a:spcBef>
              <a:buFont typeface="Arial" pitchFamily="34" charset="0"/>
              <a:buChar char="•"/>
            </a:pPr>
            <a:r>
              <a:rPr lang="en-US" sz="1600" u="sng" dirty="0">
                <a:cs typeface="Arial" charset="0"/>
              </a:rPr>
              <a:t>Brian Zettle, TNTCX</a:t>
            </a:r>
          </a:p>
          <a:p>
            <a:pPr marL="1143000" lvl="2" indent="-228600">
              <a:spcBef>
                <a:spcPts val="0"/>
              </a:spcBef>
              <a:buFont typeface="Arial" pitchFamily="34" charset="0"/>
              <a:buChar char="•"/>
            </a:pPr>
            <a:r>
              <a:rPr lang="en-US" sz="1600" u="sng" dirty="0">
                <a:cs typeface="Arial" charset="0"/>
              </a:rPr>
              <a:t>CoP Lead</a:t>
            </a:r>
            <a:r>
              <a:rPr lang="en-US" sz="1600" dirty="0">
                <a:cs typeface="Arial" charset="0"/>
              </a:rPr>
              <a:t>, SON Proponent</a:t>
            </a:r>
          </a:p>
          <a:p>
            <a:pPr marL="685800" lvl="1" indent="-228600">
              <a:spcBef>
                <a:spcPts val="0"/>
              </a:spcBef>
              <a:buFont typeface="Arial" pitchFamily="34" charset="0"/>
              <a:buChar char="•"/>
            </a:pPr>
            <a:r>
              <a:rPr lang="en-US" sz="1600" dirty="0">
                <a:cs typeface="Arial" charset="0"/>
              </a:rPr>
              <a:t>Alexis Mills (NWD)</a:t>
            </a:r>
          </a:p>
          <a:p>
            <a:pPr marL="685800" lvl="1" indent="-228600">
              <a:spcBef>
                <a:spcPts val="0"/>
              </a:spcBef>
              <a:buFont typeface="Arial" pitchFamily="34" charset="0"/>
              <a:buChar char="•"/>
            </a:pPr>
            <a:r>
              <a:rPr lang="en-US" sz="1600" dirty="0">
                <a:cs typeface="Arial" charset="0"/>
              </a:rPr>
              <a:t>Jeff Tripe (NWK)</a:t>
            </a:r>
          </a:p>
          <a:p>
            <a:pPr marL="685800" lvl="1" indent="-228600">
              <a:spcBef>
                <a:spcPts val="0"/>
              </a:spcBef>
              <a:buFont typeface="Arial" pitchFamily="34" charset="0"/>
              <a:buChar char="•"/>
            </a:pPr>
            <a:r>
              <a:rPr lang="en-US" sz="1600" dirty="0">
                <a:cs typeface="Arial" charset="0"/>
              </a:rPr>
              <a:t>Erich </a:t>
            </a:r>
            <a:r>
              <a:rPr lang="en-US" sz="1600" dirty="0">
                <a:solidFill>
                  <a:schemeClr val="accent4">
                    <a:lumMod val="95000"/>
                    <a:lumOff val="5000"/>
                  </a:schemeClr>
                </a:solidFill>
                <a:cs typeface="Arial" charset="0"/>
              </a:rPr>
              <a:t>Emery</a:t>
            </a:r>
            <a:r>
              <a:rPr lang="en-US" sz="1600" dirty="0">
                <a:cs typeface="Arial" charset="0"/>
              </a:rPr>
              <a:t> (</a:t>
            </a:r>
            <a:r>
              <a:rPr lang="en-US" sz="1600" dirty="0">
                <a:solidFill>
                  <a:schemeClr val="accent4">
                    <a:lumMod val="95000"/>
                    <a:lumOff val="5000"/>
                  </a:schemeClr>
                </a:solidFill>
                <a:cs typeface="Arial" charset="0"/>
              </a:rPr>
              <a:t>LRD</a:t>
            </a:r>
            <a:r>
              <a:rPr lang="en-US" sz="1600" dirty="0">
                <a:cs typeface="Arial" charset="0"/>
              </a:rPr>
              <a:t>)</a:t>
            </a:r>
          </a:p>
        </p:txBody>
      </p:sp>
      <p:pic>
        <p:nvPicPr>
          <p:cNvPr id="3" name="Picture 2" descr="Differences Between Dam and Reservoir">
            <a:extLst>
              <a:ext uri="{FF2B5EF4-FFF2-40B4-BE49-F238E27FC236}">
                <a16:creationId xmlns:a16="http://schemas.microsoft.com/office/drawing/2014/main" id="{232CA7D5-2A48-5838-1EC1-2DFB01E10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514600"/>
            <a:ext cx="4724400" cy="3524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&amp; Communication Plan</a:t>
            </a:r>
          </a:p>
        </p:txBody>
      </p:sp>
      <p:sp>
        <p:nvSpPr>
          <p:cNvPr id="3" name="Content Placeholder 2"/>
          <p:cNvSpPr>
            <a:spLocks noGrp="1"/>
          </p:cNvSpPr>
          <p:nvPr>
            <p:ph idx="1"/>
          </p:nvPr>
        </p:nvSpPr>
        <p:spPr>
          <a:xfrm>
            <a:off x="76200" y="1676400"/>
            <a:ext cx="8458200" cy="4648200"/>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kern="1200" dirty="0">
                <a:solidFill>
                  <a:sysClr val="windowText" lastClr="000000"/>
                </a:solidFill>
                <a:latin typeface="Arial" pitchFamily="34" charset="0"/>
                <a:cs typeface="Arial" pitchFamily="34" charset="0"/>
              </a:rPr>
              <a:t>Project Planning</a:t>
            </a:r>
          </a:p>
          <a:p>
            <a:pPr marL="685800" lvl="1" indent="-228600" eaLnBrk="1" fontAlgn="auto" hangingPunct="1">
              <a:lnSpc>
                <a:spcPct val="90000"/>
              </a:lnSpc>
              <a:spcBef>
                <a:spcPts val="500"/>
              </a:spcBef>
              <a:spcAft>
                <a:spcPts val="0"/>
              </a:spcAft>
              <a:buFont typeface="Arial" panose="020B0604020202020204" pitchFamily="34" charset="0"/>
              <a:buChar char="•"/>
              <a:defRPr/>
            </a:pPr>
            <a:r>
              <a:rPr lang="en-US" kern="1200" dirty="0">
                <a:solidFill>
                  <a:sysClr val="windowText" lastClr="000000"/>
                </a:solidFill>
                <a:latin typeface="Arial" pitchFamily="34" charset="0"/>
                <a:cs typeface="Arial" pitchFamily="34" charset="0"/>
              </a:rPr>
              <a:t>Project is complete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kern="1200" dirty="0">
                <a:solidFill>
                  <a:sysClr val="windowText" lastClr="000000"/>
                </a:solidFill>
                <a:latin typeface="Arial" pitchFamily="34" charset="0"/>
                <a:cs typeface="Arial" pitchFamily="34" charset="0"/>
              </a:rPr>
              <a:t>Reporting </a:t>
            </a:r>
          </a:p>
          <a:p>
            <a:pPr marL="685800" lvl="1" indent="-228600" eaLnBrk="1" fontAlgn="auto" hangingPunct="1">
              <a:lnSpc>
                <a:spcPct val="90000"/>
              </a:lnSpc>
              <a:spcBef>
                <a:spcPts val="500"/>
              </a:spcBef>
              <a:spcAft>
                <a:spcPts val="0"/>
              </a:spcAft>
              <a:buFont typeface="Arial" panose="020B0604020202020204" pitchFamily="34" charset="0"/>
              <a:buChar char="•"/>
              <a:defRPr/>
            </a:pPr>
            <a:r>
              <a:rPr lang="en-US" kern="1200" dirty="0">
                <a:solidFill>
                  <a:sysClr val="windowText" lastClr="000000"/>
                </a:solidFill>
                <a:latin typeface="Arial" pitchFamily="34" charset="0"/>
                <a:cs typeface="Arial" pitchFamily="34" charset="0"/>
              </a:rPr>
              <a:t>Giving bi-monthly presentations to USACE Districts to help select the appropriate model(s) for their studies. These include HEC-ResSim, CE-QUAL-W2, and HEC-RAS for river and reservoir systems.</a:t>
            </a:r>
          </a:p>
          <a:p>
            <a:pPr marL="685800" lvl="1" indent="-228600" eaLnBrk="1" fontAlgn="auto" hangingPunct="1">
              <a:lnSpc>
                <a:spcPct val="90000"/>
              </a:lnSpc>
              <a:spcBef>
                <a:spcPts val="500"/>
              </a:spcBef>
              <a:spcAft>
                <a:spcPts val="0"/>
              </a:spcAft>
              <a:buFont typeface="Arial" panose="020B0604020202020204" pitchFamily="34" charset="0"/>
              <a:buChar char="•"/>
              <a:defRPr/>
            </a:pPr>
            <a:r>
              <a:rPr lang="en-US" kern="1200" dirty="0">
                <a:solidFill>
                  <a:sysClr val="windowText" lastClr="000000"/>
                </a:solidFill>
                <a:latin typeface="Arial" pitchFamily="34" charset="0"/>
                <a:cs typeface="Arial" pitchFamily="34" charset="0"/>
              </a:rPr>
              <a:t>Will teach HEC-ResSim-WQ workshops at conferences annually</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kern="1200" dirty="0">
                <a:solidFill>
                  <a:sysClr val="windowText" lastClr="000000"/>
                </a:solidFill>
                <a:latin typeface="Arial" pitchFamily="34" charset="0"/>
                <a:cs typeface="Arial" pitchFamily="34" charset="0"/>
              </a:rPr>
              <a:t>Field Work Coordination</a:t>
            </a:r>
          </a:p>
          <a:p>
            <a:pPr marL="685800" lvl="1" indent="-228600" eaLnBrk="1" fontAlgn="auto" hangingPunct="1">
              <a:lnSpc>
                <a:spcPct val="90000"/>
              </a:lnSpc>
              <a:spcBef>
                <a:spcPts val="500"/>
              </a:spcBef>
              <a:spcAft>
                <a:spcPts val="0"/>
              </a:spcAft>
              <a:buFont typeface="Arial" panose="020B0604020202020204" pitchFamily="34" charset="0"/>
              <a:buChar char="•"/>
              <a:defRPr/>
            </a:pPr>
            <a:r>
              <a:rPr lang="en-US" kern="1200" dirty="0">
                <a:solidFill>
                  <a:sysClr val="windowText" lastClr="000000"/>
                </a:solidFill>
                <a:latin typeface="Arial" pitchFamily="34" charset="0"/>
                <a:cs typeface="Arial" pitchFamily="34" charset="0"/>
              </a:rPr>
              <a:t>Will coordinate with field users on field data collection for future HEC-ResSim-WQ model applications</a:t>
            </a:r>
          </a:p>
          <a:p>
            <a:endParaRPr lang="en-US" dirty="0"/>
          </a:p>
        </p:txBody>
      </p:sp>
    </p:spTree>
    <p:extLst>
      <p:ext uri="{BB962C8B-B14F-4D97-AF65-F5344CB8AC3E}">
        <p14:creationId xmlns:p14="http://schemas.microsoft.com/office/powerpoint/2010/main" val="911584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br>
              <a:rPr lang="en-US" dirty="0"/>
            </a:br>
            <a:endParaRPr lang="en-US" sz="1600" dirty="0">
              <a:solidFill>
                <a:srgbClr val="FF0000"/>
              </a:solidFill>
            </a:endParaRPr>
          </a:p>
        </p:txBody>
      </p:sp>
      <p:graphicFrame>
        <p:nvGraphicFramePr>
          <p:cNvPr id="8" name="Content Placeholder 4">
            <a:extLst>
              <a:ext uri="{FF2B5EF4-FFF2-40B4-BE49-F238E27FC236}">
                <a16:creationId xmlns:a16="http://schemas.microsoft.com/office/drawing/2014/main" id="{4D076F3D-6AB0-7483-5200-A57BC8F7B03F}"/>
              </a:ext>
            </a:extLst>
          </p:cNvPr>
          <p:cNvGraphicFramePr>
            <a:graphicFrameLocks noGrp="1"/>
          </p:cNvGraphicFramePr>
          <p:nvPr>
            <p:ph idx="1"/>
            <p:extLst>
              <p:ext uri="{D42A27DB-BD31-4B8C-83A1-F6EECF244321}">
                <p14:modId xmlns:p14="http://schemas.microsoft.com/office/powerpoint/2010/main" val="255912313"/>
              </p:ext>
            </p:extLst>
          </p:nvPr>
        </p:nvGraphicFramePr>
        <p:xfrm>
          <a:off x="335280" y="1600200"/>
          <a:ext cx="8549640" cy="4922520"/>
        </p:xfrm>
        <a:graphic>
          <a:graphicData uri="http://schemas.openxmlformats.org/drawingml/2006/table">
            <a:tbl>
              <a:tblPr firstRow="1" bandRow="1">
                <a:tableStyleId>{5C22544A-7EE6-4342-B048-85BDC9FD1C3A}</a:tableStyleId>
              </a:tblPr>
              <a:tblGrid>
                <a:gridCol w="443484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10299">
                  <a:extLst>
                    <a:ext uri="{9D8B030D-6E8A-4147-A177-3AD203B41FA5}">
                      <a16:colId xmlns:a16="http://schemas.microsoft.com/office/drawing/2014/main" val="20002"/>
                    </a:ext>
                  </a:extLst>
                </a:gridCol>
                <a:gridCol w="1432901">
                  <a:extLst>
                    <a:ext uri="{9D8B030D-6E8A-4147-A177-3AD203B41FA5}">
                      <a16:colId xmlns:a16="http://schemas.microsoft.com/office/drawing/2014/main" val="20003"/>
                    </a:ext>
                  </a:extLst>
                </a:gridCol>
              </a:tblGrid>
              <a:tr h="374406">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23192">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4406">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766396">
                <a:tc>
                  <a:txBody>
                    <a:bodyPr/>
                    <a:lstStyle/>
                    <a:p>
                      <a:r>
                        <a:rPr lang="en-US" dirty="0">
                          <a:latin typeface="Arial" panose="020B0604020202020204" pitchFamily="34" charset="0"/>
                          <a:cs typeface="Arial" panose="020B0604020202020204" pitchFamily="34" charset="0"/>
                        </a:rPr>
                        <a:t>1. Water quality software design document</a:t>
                      </a:r>
                    </a:p>
                  </a:txBody>
                  <a:tcPr>
                    <a:noFill/>
                  </a:tcPr>
                </a:tc>
                <a:tc>
                  <a:txBody>
                    <a:bodyPr/>
                    <a:lstStyle/>
                    <a:p>
                      <a:pPr algn="ctr"/>
                      <a:r>
                        <a:rPr lang="en-US" dirty="0">
                          <a:latin typeface="Arial" panose="020B0604020202020204" pitchFamily="34" charset="0"/>
                          <a:cs typeface="Arial" panose="020B0604020202020204" pitchFamily="34" charset="0"/>
                        </a:rPr>
                        <a:t>Q4/FY16</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Q4/FY16</a:t>
                      </a:r>
                    </a:p>
                  </a:txBody>
                  <a:tcPr>
                    <a:noFill/>
                  </a:tcPr>
                </a:tc>
                <a:extLst>
                  <a:ext uri="{0D108BD9-81ED-4DB2-BD59-A6C34878D82A}">
                    <a16:rowId xmlns:a16="http://schemas.microsoft.com/office/drawing/2014/main" val="10003"/>
                  </a:ext>
                </a:extLst>
              </a:tr>
              <a:tr h="1295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2.</a:t>
                      </a:r>
                      <a:r>
                        <a:rPr lang="en-US" baseline="0" dirty="0">
                          <a:latin typeface="Arial" panose="020B0604020202020204" pitchFamily="34" charset="0"/>
                          <a:cs typeface="Arial" panose="020B0604020202020204" pitchFamily="34" charset="0"/>
                        </a:rPr>
                        <a:t> HEC-ResSim unit test program with 1D water quality capabilities (temperature, conservative constituent, and eutrophication)</a:t>
                      </a:r>
                      <a:endParaRPr lang="en-US" dirty="0">
                        <a:latin typeface="Arial" panose="020B0604020202020204" pitchFamily="34" charset="0"/>
                        <a:cs typeface="Arial" panose="020B0604020202020204" pitchFamily="34" charset="0"/>
                      </a:endParaRP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Q4/FY17</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100</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Q4/FY17</a:t>
                      </a:r>
                    </a:p>
                  </a:txBody>
                  <a:tcPr>
                    <a:solidFill>
                      <a:schemeClr val="accent2">
                        <a:lumMod val="20000"/>
                        <a:lumOff val="80000"/>
                      </a:schemeClr>
                    </a:solidFill>
                  </a:tcPr>
                </a:tc>
                <a:extLst>
                  <a:ext uri="{0D108BD9-81ED-4DB2-BD59-A6C34878D82A}">
                    <a16:rowId xmlns:a16="http://schemas.microsoft.com/office/drawing/2014/main" val="10004"/>
                  </a:ext>
                </a:extLst>
              </a:tr>
              <a:tr h="923192">
                <a:tc>
                  <a:txBody>
                    <a:bodyPr/>
                    <a:lstStyle/>
                    <a:p>
                      <a:r>
                        <a:rPr lang="en-US" dirty="0">
                          <a:latin typeface="Arial" panose="020B0604020202020204" pitchFamily="34" charset="0"/>
                          <a:cs typeface="Arial" panose="020B0604020202020204" pitchFamily="34" charset="0"/>
                        </a:rPr>
                        <a:t>3. EL </a:t>
                      </a:r>
                      <a:r>
                        <a:rPr lang="en-US" baseline="0" dirty="0">
                          <a:latin typeface="Arial" panose="020B0604020202020204" pitchFamily="34" charset="0"/>
                          <a:cs typeface="Arial" panose="020B0604020202020204" pitchFamily="34" charset="0"/>
                        </a:rPr>
                        <a:t>Water Quality libraries developed and ready to link with HEC-ResSim to provide eutrophication simulation capability (DO, nutrients, etc.)</a:t>
                      </a:r>
                      <a:endParaRPr lang="en-US" dirty="0">
                        <a:latin typeface="Arial" panose="020B0604020202020204" pitchFamily="34" charset="0"/>
                        <a:cs typeface="Arial" panose="020B0604020202020204" pitchFamily="34" charset="0"/>
                      </a:endParaRPr>
                    </a:p>
                  </a:txBody>
                  <a:tcPr>
                    <a:noFill/>
                  </a:tcPr>
                </a:tc>
                <a:tc>
                  <a:txBody>
                    <a:bodyPr/>
                    <a:lstStyle/>
                    <a:p>
                      <a:pPr algn="ctr"/>
                      <a:r>
                        <a:rPr lang="en-US" dirty="0">
                          <a:latin typeface="Arial" panose="020B0604020202020204" pitchFamily="34" charset="0"/>
                          <a:cs typeface="Arial" panose="020B0604020202020204" pitchFamily="34" charset="0"/>
                        </a:rPr>
                        <a:t>Q3/FY17</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latin typeface="Arial" panose="020B0604020202020204" pitchFamily="34" charset="0"/>
                          <a:cs typeface="Arial" panose="020B0604020202020204" pitchFamily="34" charset="0"/>
                        </a:rPr>
                        <a:t>Q3/FY17</a:t>
                      </a:r>
                    </a:p>
                  </a:txBody>
                  <a:tcP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40083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br>
              <a:rPr lang="en-US" dirty="0"/>
            </a:br>
            <a:endParaRPr lang="en-US" sz="1600" dirty="0">
              <a:solidFill>
                <a:srgbClr val="FF0000"/>
              </a:solidFill>
            </a:endParaRPr>
          </a:p>
        </p:txBody>
      </p:sp>
      <p:graphicFrame>
        <p:nvGraphicFramePr>
          <p:cNvPr id="6" name="Content Placeholder 4">
            <a:extLst>
              <a:ext uri="{FF2B5EF4-FFF2-40B4-BE49-F238E27FC236}">
                <a16:creationId xmlns:a16="http://schemas.microsoft.com/office/drawing/2014/main" id="{A995E871-2B22-271A-155C-AC3C299551F0}"/>
              </a:ext>
            </a:extLst>
          </p:cNvPr>
          <p:cNvGraphicFramePr>
            <a:graphicFrameLocks noGrp="1"/>
          </p:cNvGraphicFramePr>
          <p:nvPr>
            <p:ph idx="1"/>
            <p:extLst>
              <p:ext uri="{D42A27DB-BD31-4B8C-83A1-F6EECF244321}">
                <p14:modId xmlns:p14="http://schemas.microsoft.com/office/powerpoint/2010/main" val="2128585309"/>
              </p:ext>
            </p:extLst>
          </p:nvPr>
        </p:nvGraphicFramePr>
        <p:xfrm>
          <a:off x="289560" y="1743954"/>
          <a:ext cx="8549640" cy="3892794"/>
        </p:xfrm>
        <a:graphic>
          <a:graphicData uri="http://schemas.openxmlformats.org/drawingml/2006/table">
            <a:tbl>
              <a:tblPr firstRow="1" bandRow="1">
                <a:tableStyleId>{5C22544A-7EE6-4342-B048-85BDC9FD1C3A}</a:tableStyleId>
              </a:tblPr>
              <a:tblGrid>
                <a:gridCol w="451104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310299">
                  <a:extLst>
                    <a:ext uri="{9D8B030D-6E8A-4147-A177-3AD203B41FA5}">
                      <a16:colId xmlns:a16="http://schemas.microsoft.com/office/drawing/2014/main" val="20002"/>
                    </a:ext>
                  </a:extLst>
                </a:gridCol>
                <a:gridCol w="1432901">
                  <a:extLst>
                    <a:ext uri="{9D8B030D-6E8A-4147-A177-3AD203B41FA5}">
                      <a16:colId xmlns:a16="http://schemas.microsoft.com/office/drawing/2014/main" val="20003"/>
                    </a:ext>
                  </a:extLst>
                </a:gridCol>
              </a:tblGrid>
              <a:tr h="374406">
                <a:tc gridSpan="4">
                  <a:txBody>
                    <a:bodyPr/>
                    <a:lstStyle/>
                    <a:p>
                      <a:r>
                        <a:rPr lang="en-US" dirty="0">
                          <a:latin typeface="Arial" panose="020B0604020202020204" pitchFamily="34" charset="0"/>
                          <a:cs typeface="Arial" panose="020B0604020202020204" pitchFamily="34" charset="0"/>
                        </a:rPr>
                        <a:t>Scheduled Products</a:t>
                      </a:r>
                      <a:r>
                        <a:rPr lang="en-US" baseline="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23192">
                <a:tc rowSpan="2">
                  <a:txBody>
                    <a:bodyPr/>
                    <a:lstStyle/>
                    <a:p>
                      <a:pPr algn="ctr"/>
                      <a:r>
                        <a:rPr lang="en-US"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Scheduled</a:t>
                      </a:r>
                    </a:p>
                    <a:p>
                      <a:pPr algn="ctr"/>
                      <a:r>
                        <a:rPr lang="en-US" dirty="0">
                          <a:latin typeface="Arial" panose="020B0604020202020204" pitchFamily="34" charset="0"/>
                          <a:cs typeface="Arial" panose="020B0604020202020204" pitchFamily="34" charset="0"/>
                        </a:rPr>
                        <a:t> Due</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Current </a:t>
                      </a:r>
                    </a:p>
                    <a:p>
                      <a:pPr algn="ctr"/>
                      <a:r>
                        <a:rPr lang="en-US" dirty="0">
                          <a:latin typeface="Arial" panose="020B0604020202020204" pitchFamily="34" charset="0"/>
                          <a:cs typeface="Arial" panose="020B0604020202020204" pitchFamily="34" charset="0"/>
                        </a:rPr>
                        <a:t>Percent </a:t>
                      </a:r>
                    </a:p>
                    <a:p>
                      <a:pPr algn="ctr"/>
                      <a:r>
                        <a:rPr lang="en-US" dirty="0">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Projected Completion</a:t>
                      </a:r>
                    </a:p>
                    <a:p>
                      <a:pPr algn="ctr"/>
                      <a:r>
                        <a:rPr lang="en-US" dirty="0">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4406">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923192">
                <a:tc>
                  <a:txBody>
                    <a:bodyPr/>
                    <a:lstStyle/>
                    <a:p>
                      <a:r>
                        <a:rPr lang="en-US" dirty="0">
                          <a:latin typeface="Arial" panose="020B0604020202020204" pitchFamily="34" charset="0"/>
                          <a:cs typeface="Arial" panose="020B0604020202020204" pitchFamily="34" charset="0"/>
                        </a:rPr>
                        <a:t>4. Beta version:</a:t>
                      </a:r>
                      <a:r>
                        <a:rPr lang="en-US" baseline="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HEC-ResSim with full (temperature and eutrophication) 1D water quality simulation</a:t>
                      </a:r>
                      <a:r>
                        <a:rPr lang="en-US" baseline="0" dirty="0">
                          <a:latin typeface="Arial" panose="020B0604020202020204" pitchFamily="34" charset="0"/>
                          <a:cs typeface="Arial" panose="020B0604020202020204" pitchFamily="34" charset="0"/>
                        </a:rPr>
                        <a:t> and analysis capabilities</a:t>
                      </a:r>
                      <a:endParaRPr lang="en-US" dirty="0">
                        <a:latin typeface="Arial" panose="020B0604020202020204" pitchFamily="34" charset="0"/>
                        <a:cs typeface="Arial" panose="020B0604020202020204" pitchFamily="34" charset="0"/>
                      </a:endParaRPr>
                    </a:p>
                  </a:txBody>
                  <a:tcPr>
                    <a:noFill/>
                  </a:tcPr>
                </a:tc>
                <a:tc>
                  <a:txBody>
                    <a:bodyPr/>
                    <a:lstStyle/>
                    <a:p>
                      <a:pPr algn="ctr"/>
                      <a:r>
                        <a:rPr lang="en-US" dirty="0">
                          <a:latin typeface="Arial" panose="020B0604020202020204" pitchFamily="34" charset="0"/>
                          <a:cs typeface="Arial" panose="020B0604020202020204" pitchFamily="34" charset="0"/>
                        </a:rPr>
                        <a:t>Q3/FY18</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solidFill>
                            <a:schemeClr val="tx1"/>
                          </a:solidFill>
                          <a:latin typeface="Arial" panose="020B0604020202020204" pitchFamily="34" charset="0"/>
                          <a:cs typeface="Arial" panose="020B0604020202020204" pitchFamily="34" charset="0"/>
                        </a:rPr>
                        <a:t>Q1/FY20</a:t>
                      </a:r>
                    </a:p>
                  </a:txBody>
                  <a:tcPr>
                    <a:noFill/>
                  </a:tcPr>
                </a:tc>
                <a:extLst>
                  <a:ext uri="{0D108BD9-81ED-4DB2-BD59-A6C34878D82A}">
                    <a16:rowId xmlns:a16="http://schemas.microsoft.com/office/drawing/2014/main" val="10003"/>
                  </a:ext>
                </a:extLst>
              </a:tr>
              <a:tr h="374406">
                <a:tc>
                  <a:txBody>
                    <a:bodyPr/>
                    <a:lstStyle/>
                    <a:p>
                      <a:r>
                        <a:rPr lang="en-US" dirty="0">
                          <a:latin typeface="Arial" panose="020B0604020202020204" pitchFamily="34" charset="0"/>
                          <a:cs typeface="Arial" panose="020B0604020202020204" pitchFamily="34" charset="0"/>
                        </a:rPr>
                        <a:t>5. Software tested and ready</a:t>
                      </a:r>
                      <a:r>
                        <a:rPr lang="en-US" baseline="0" dirty="0">
                          <a:latin typeface="Arial" panose="020B0604020202020204" pitchFamily="34" charset="0"/>
                          <a:cs typeface="Arial" panose="020B0604020202020204" pitchFamily="34" charset="0"/>
                        </a:rPr>
                        <a:t> to deploy</a:t>
                      </a:r>
                      <a:endParaRPr lang="en-US" dirty="0">
                        <a:latin typeface="Arial" panose="020B0604020202020204" pitchFamily="34" charset="0"/>
                        <a:cs typeface="Arial" panose="020B0604020202020204" pitchFamily="34" charset="0"/>
                      </a:endParaRP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Q4/FY18</a:t>
                      </a:r>
                    </a:p>
                  </a:txBody>
                  <a:tcPr>
                    <a:solidFill>
                      <a:schemeClr val="accent2">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100</a:t>
                      </a:r>
                    </a:p>
                  </a:txBody>
                  <a:tcPr>
                    <a:solidFill>
                      <a:schemeClr val="accent2">
                        <a:lumMod val="20000"/>
                        <a:lumOff val="80000"/>
                      </a:schemeClr>
                    </a:solidFill>
                  </a:tcPr>
                </a:tc>
                <a:tc>
                  <a:txBody>
                    <a:bodyPr/>
                    <a:lstStyle/>
                    <a:p>
                      <a:pPr algn="ctr"/>
                      <a:r>
                        <a:rPr lang="en-US" dirty="0">
                          <a:solidFill>
                            <a:schemeClr val="tx1"/>
                          </a:solidFill>
                          <a:latin typeface="Arial" panose="020B0604020202020204" pitchFamily="34" charset="0"/>
                          <a:cs typeface="Arial" panose="020B0604020202020204" pitchFamily="34" charset="0"/>
                        </a:rPr>
                        <a:t>Q4/FY20</a:t>
                      </a:r>
                    </a:p>
                  </a:txBody>
                  <a:tcPr>
                    <a:solidFill>
                      <a:schemeClr val="accent2">
                        <a:lumMod val="20000"/>
                        <a:lumOff val="80000"/>
                      </a:schemeClr>
                    </a:solidFill>
                  </a:tcPr>
                </a:tc>
                <a:extLst>
                  <a:ext uri="{0D108BD9-81ED-4DB2-BD59-A6C34878D82A}">
                    <a16:rowId xmlns:a16="http://schemas.microsoft.com/office/drawing/2014/main" val="10004"/>
                  </a:ext>
                </a:extLst>
              </a:tr>
              <a:tr h="923192">
                <a:tc>
                  <a:txBody>
                    <a:bodyPr/>
                    <a:lstStyle/>
                    <a:p>
                      <a:r>
                        <a:rPr lang="en-US" dirty="0">
                          <a:latin typeface="Arial" panose="020B0604020202020204" pitchFamily="34" charset="0"/>
                          <a:cs typeface="Arial" panose="020B0604020202020204" pitchFamily="34" charset="0"/>
                        </a:rPr>
                        <a:t>6. Software documentation (user’s manual and applications guide)</a:t>
                      </a:r>
                      <a:r>
                        <a:rPr lang="en-US" baseline="0" dirty="0">
                          <a:latin typeface="Arial" panose="020B0604020202020204" pitchFamily="34" charset="0"/>
                          <a:cs typeface="Arial" panose="020B0604020202020204" pitchFamily="34" charset="0"/>
                        </a:rPr>
                        <a:t> prepared</a:t>
                      </a:r>
                      <a:endParaRPr lang="en-US" dirty="0">
                        <a:latin typeface="Arial" panose="020B0604020202020204" pitchFamily="34" charset="0"/>
                        <a:cs typeface="Arial" panose="020B0604020202020204" pitchFamily="34" charset="0"/>
                      </a:endParaRPr>
                    </a:p>
                  </a:txBody>
                  <a:tcPr>
                    <a:noFill/>
                  </a:tcPr>
                </a:tc>
                <a:tc>
                  <a:txBody>
                    <a:bodyPr/>
                    <a:lstStyle/>
                    <a:p>
                      <a:pPr algn="ctr"/>
                      <a:r>
                        <a:rPr lang="en-US" dirty="0">
                          <a:latin typeface="Arial" panose="020B0604020202020204" pitchFamily="34" charset="0"/>
                          <a:cs typeface="Arial" panose="020B0604020202020204" pitchFamily="34" charset="0"/>
                        </a:rPr>
                        <a:t>Q4/FY18</a:t>
                      </a:r>
                    </a:p>
                  </a:txBody>
                  <a:tcPr>
                    <a:noFill/>
                  </a:tcPr>
                </a:tc>
                <a:tc>
                  <a:txBody>
                    <a:bodyPr/>
                    <a:lstStyle/>
                    <a:p>
                      <a:pPr algn="ctr"/>
                      <a:r>
                        <a:rPr lang="en-US" dirty="0">
                          <a:latin typeface="Arial" panose="020B0604020202020204" pitchFamily="34" charset="0"/>
                          <a:cs typeface="Arial" panose="020B0604020202020204" pitchFamily="34" charset="0"/>
                        </a:rPr>
                        <a:t>100</a:t>
                      </a:r>
                    </a:p>
                  </a:txBody>
                  <a:tcPr>
                    <a:noFill/>
                  </a:tcPr>
                </a:tc>
                <a:tc>
                  <a:txBody>
                    <a:bodyPr/>
                    <a:lstStyle/>
                    <a:p>
                      <a:pPr algn="ctr"/>
                      <a:r>
                        <a:rPr lang="en-US" dirty="0">
                          <a:solidFill>
                            <a:schemeClr val="tx1"/>
                          </a:solidFill>
                          <a:latin typeface="Arial" panose="020B0604020202020204" pitchFamily="34" charset="0"/>
                          <a:cs typeface="Arial" panose="020B0604020202020204" pitchFamily="34" charset="0"/>
                        </a:rPr>
                        <a:t>Q4/FY20</a:t>
                      </a:r>
                    </a:p>
                  </a:txBody>
                  <a:tcP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54709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br>
              <a:rPr lang="en-US" dirty="0"/>
            </a:br>
            <a:endParaRPr lang="en-US" sz="1600" dirty="0">
              <a:solidFill>
                <a:srgbClr val="FF0000"/>
              </a:solidFill>
            </a:endParaRPr>
          </a:p>
        </p:txBody>
      </p:sp>
      <p:graphicFrame>
        <p:nvGraphicFramePr>
          <p:cNvPr id="6" name="Table 5">
            <a:extLst>
              <a:ext uri="{FF2B5EF4-FFF2-40B4-BE49-F238E27FC236}">
                <a16:creationId xmlns:a16="http://schemas.microsoft.com/office/drawing/2014/main" id="{191426F0-D959-1B0C-F91C-09A68CA32F27}"/>
              </a:ext>
            </a:extLst>
          </p:cNvPr>
          <p:cNvGraphicFramePr>
            <a:graphicFrameLocks noGrp="1"/>
          </p:cNvGraphicFramePr>
          <p:nvPr>
            <p:extLst>
              <p:ext uri="{D42A27DB-BD31-4B8C-83A1-F6EECF244321}">
                <p14:modId xmlns:p14="http://schemas.microsoft.com/office/powerpoint/2010/main" val="914861948"/>
              </p:ext>
            </p:extLst>
          </p:nvPr>
        </p:nvGraphicFramePr>
        <p:xfrm>
          <a:off x="182880" y="1524000"/>
          <a:ext cx="8808720" cy="4698316"/>
        </p:xfrm>
        <a:graphic>
          <a:graphicData uri="http://schemas.openxmlformats.org/drawingml/2006/table">
            <a:tbl>
              <a:tblPr firstRow="1" bandRow="1">
                <a:tableStyleId>{5C22544A-7EE6-4342-B048-85BDC9FD1C3A}</a:tableStyleId>
              </a:tblPr>
              <a:tblGrid>
                <a:gridCol w="4647738">
                  <a:extLst>
                    <a:ext uri="{9D8B030D-6E8A-4147-A177-3AD203B41FA5}">
                      <a16:colId xmlns:a16="http://schemas.microsoft.com/office/drawing/2014/main" val="20000"/>
                    </a:ext>
                  </a:extLst>
                </a:gridCol>
                <a:gridCol w="1334655">
                  <a:extLst>
                    <a:ext uri="{9D8B030D-6E8A-4147-A177-3AD203B41FA5}">
                      <a16:colId xmlns:a16="http://schemas.microsoft.com/office/drawing/2014/main" val="20001"/>
                    </a:ext>
                  </a:extLst>
                </a:gridCol>
                <a:gridCol w="1350005">
                  <a:extLst>
                    <a:ext uri="{9D8B030D-6E8A-4147-A177-3AD203B41FA5}">
                      <a16:colId xmlns:a16="http://schemas.microsoft.com/office/drawing/2014/main" val="20002"/>
                    </a:ext>
                  </a:extLst>
                </a:gridCol>
                <a:gridCol w="1476322">
                  <a:extLst>
                    <a:ext uri="{9D8B030D-6E8A-4147-A177-3AD203B41FA5}">
                      <a16:colId xmlns:a16="http://schemas.microsoft.com/office/drawing/2014/main" val="20003"/>
                    </a:ext>
                  </a:extLst>
                </a:gridCol>
              </a:tblGrid>
              <a:tr h="374406">
                <a:tc gridSpan="4">
                  <a:txBody>
                    <a:bodyPr/>
                    <a:lstStyle/>
                    <a:p>
                      <a:r>
                        <a:rPr lang="en-US" dirty="0">
                          <a:solidFill>
                            <a:schemeClr val="tx1"/>
                          </a:solidFill>
                          <a:latin typeface="Arial" panose="020B0604020202020204" pitchFamily="34" charset="0"/>
                          <a:cs typeface="Arial" panose="020B0604020202020204" pitchFamily="34" charset="0"/>
                        </a:rPr>
                        <a:t>Scheduled Products</a:t>
                      </a:r>
                      <a:r>
                        <a:rPr lang="en-US" baseline="0" dirty="0">
                          <a:solidFill>
                            <a:schemeClr val="tx1"/>
                          </a:solidFill>
                          <a:latin typeface="Arial" panose="020B0604020202020204" pitchFamily="34" charset="0"/>
                          <a:cs typeface="Arial" panose="020B0604020202020204" pitchFamily="34" charset="0"/>
                        </a:rPr>
                        <a:t> </a:t>
                      </a:r>
                      <a:endParaRPr lang="en-US" dirty="0">
                        <a:solidFill>
                          <a:schemeClr val="tx1"/>
                        </a:solidFill>
                        <a:latin typeface="Arial" panose="020B0604020202020204" pitchFamily="34" charset="0"/>
                        <a:cs typeface="Arial" panose="020B0604020202020204" pitchFamily="34" charset="0"/>
                      </a:endParaRPr>
                    </a:p>
                  </a:txBody>
                  <a:tcP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23192">
                <a:tc rowSpan="2">
                  <a:txBody>
                    <a:bodyPr/>
                    <a:lstStyle/>
                    <a:p>
                      <a:pPr algn="ctr"/>
                      <a:r>
                        <a:rPr lang="en-US" dirty="0">
                          <a:solidFill>
                            <a:schemeClr val="tx1"/>
                          </a:solidFill>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dirty="0">
                          <a:solidFill>
                            <a:schemeClr val="tx1"/>
                          </a:solidFill>
                          <a:latin typeface="Arial" panose="020B0604020202020204" pitchFamily="34" charset="0"/>
                          <a:cs typeface="Arial" panose="020B0604020202020204" pitchFamily="34" charset="0"/>
                        </a:rPr>
                        <a:t>Scheduled</a:t>
                      </a:r>
                    </a:p>
                    <a:p>
                      <a:pPr algn="ctr"/>
                      <a:r>
                        <a:rPr lang="en-US" dirty="0">
                          <a:solidFill>
                            <a:schemeClr val="tx1"/>
                          </a:solidFill>
                          <a:latin typeface="Arial" panose="020B0604020202020204" pitchFamily="34" charset="0"/>
                          <a:cs typeface="Arial" panose="020B0604020202020204" pitchFamily="34" charset="0"/>
                        </a:rPr>
                        <a:t> Due</a:t>
                      </a:r>
                    </a:p>
                    <a:p>
                      <a:pPr algn="ctr"/>
                      <a:r>
                        <a:rPr lang="en-US" dirty="0">
                          <a:solidFill>
                            <a:schemeClr val="tx1"/>
                          </a:solidFill>
                          <a:latin typeface="Arial" panose="020B0604020202020204" pitchFamily="34" charset="0"/>
                          <a:cs typeface="Arial" panose="020B0604020202020204" pitchFamily="34" charset="0"/>
                        </a:rPr>
                        <a:t> Date</a:t>
                      </a:r>
                    </a:p>
                  </a:txBody>
                  <a:tcPr>
                    <a:solidFill>
                      <a:schemeClr val="accent2">
                        <a:lumMod val="20000"/>
                        <a:lumOff val="80000"/>
                      </a:schemeClr>
                    </a:solidFill>
                  </a:tcPr>
                </a:tc>
                <a:tc>
                  <a:txBody>
                    <a:bodyPr/>
                    <a:lstStyle/>
                    <a:p>
                      <a:pPr algn="ctr"/>
                      <a:r>
                        <a:rPr lang="en-US" dirty="0">
                          <a:solidFill>
                            <a:schemeClr val="tx1"/>
                          </a:solidFill>
                          <a:latin typeface="Arial" panose="020B0604020202020204" pitchFamily="34" charset="0"/>
                          <a:cs typeface="Arial" panose="020B0604020202020204" pitchFamily="34" charset="0"/>
                        </a:rPr>
                        <a:t>Current </a:t>
                      </a:r>
                    </a:p>
                    <a:p>
                      <a:pPr algn="ctr"/>
                      <a:r>
                        <a:rPr lang="en-US" dirty="0">
                          <a:solidFill>
                            <a:schemeClr val="tx1"/>
                          </a:solidFill>
                          <a:latin typeface="Arial" panose="020B0604020202020204" pitchFamily="34" charset="0"/>
                          <a:cs typeface="Arial" panose="020B0604020202020204" pitchFamily="34" charset="0"/>
                        </a:rPr>
                        <a:t>Percent </a:t>
                      </a:r>
                    </a:p>
                    <a:p>
                      <a:pPr algn="ctr"/>
                      <a:r>
                        <a:rPr lang="en-US" dirty="0">
                          <a:solidFill>
                            <a:schemeClr val="tx1"/>
                          </a:solidFill>
                          <a:latin typeface="Arial" panose="020B0604020202020204" pitchFamily="34" charset="0"/>
                          <a:cs typeface="Arial" panose="020B0604020202020204" pitchFamily="34" charset="0"/>
                        </a:rPr>
                        <a:t>Complete</a:t>
                      </a:r>
                    </a:p>
                  </a:txBody>
                  <a:tcPr>
                    <a:solidFill>
                      <a:schemeClr val="accent2">
                        <a:lumMod val="20000"/>
                        <a:lumOff val="80000"/>
                      </a:schemeClr>
                    </a:solidFill>
                  </a:tcPr>
                </a:tc>
                <a:tc>
                  <a:txBody>
                    <a:bodyPr/>
                    <a:lstStyle/>
                    <a:p>
                      <a:pPr algn="ctr"/>
                      <a:r>
                        <a:rPr lang="en-US" dirty="0">
                          <a:solidFill>
                            <a:schemeClr val="tx1"/>
                          </a:solidFill>
                          <a:latin typeface="Arial" panose="020B0604020202020204" pitchFamily="34" charset="0"/>
                          <a:cs typeface="Arial" panose="020B0604020202020204" pitchFamily="34" charset="0"/>
                        </a:rPr>
                        <a:t>Projected Completion</a:t>
                      </a:r>
                    </a:p>
                    <a:p>
                      <a:pPr algn="ctr"/>
                      <a:r>
                        <a:rPr lang="en-US" dirty="0">
                          <a:solidFill>
                            <a:schemeClr val="tx1"/>
                          </a:solidFill>
                          <a:latin typeface="Arial" panose="020B0604020202020204" pitchFamily="34" charset="0"/>
                          <a:cs typeface="Arial" panose="020B0604020202020204" pitchFamily="34" charset="0"/>
                        </a:rPr>
                        <a:t> Date</a:t>
                      </a:r>
                    </a:p>
                  </a:txBody>
                  <a:tcPr>
                    <a:solidFill>
                      <a:schemeClr val="accent2">
                        <a:lumMod val="20000"/>
                        <a:lumOff val="80000"/>
                      </a:schemeClr>
                    </a:solidFill>
                  </a:tcPr>
                </a:tc>
                <a:extLst>
                  <a:ext uri="{0D108BD9-81ED-4DB2-BD59-A6C34878D82A}">
                    <a16:rowId xmlns:a16="http://schemas.microsoft.com/office/drawing/2014/main" val="10001"/>
                  </a:ext>
                </a:extLst>
              </a:tr>
              <a:tr h="374406">
                <a:tc vMerge="1">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solidFill>
                            <a:schemeClr val="tx1"/>
                          </a:solidFill>
                          <a:latin typeface="Arial" panose="020B0604020202020204" pitchFamily="34" charset="0"/>
                          <a:cs typeface="Arial" panose="020B0604020202020204" pitchFamily="34" charset="0"/>
                        </a:rPr>
                        <a:t>(Qtr/Yr)</a:t>
                      </a:r>
                    </a:p>
                  </a:txBody>
                  <a:tcPr>
                    <a:solidFill>
                      <a:schemeClr val="accent2">
                        <a:lumMod val="20000"/>
                        <a:lumOff val="80000"/>
                      </a:schemeClr>
                    </a:solidFill>
                  </a:tcPr>
                </a:tc>
                <a:tc>
                  <a:txBody>
                    <a:bodyPr/>
                    <a:lstStyle/>
                    <a:p>
                      <a:pPr algn="ctr"/>
                      <a:r>
                        <a:rPr lang="en-US" dirty="0">
                          <a:solidFill>
                            <a:schemeClr val="tx1"/>
                          </a:solidFill>
                          <a:latin typeface="Arial" panose="020B0604020202020204" pitchFamily="34" charset="0"/>
                          <a:cs typeface="Arial" panose="020B0604020202020204" pitchFamily="34" charset="0"/>
                        </a:rPr>
                        <a:t>(%)</a:t>
                      </a:r>
                    </a:p>
                  </a:txBody>
                  <a:tcPr>
                    <a:solidFill>
                      <a:schemeClr val="accent2">
                        <a:lumMod val="20000"/>
                        <a:lumOff val="80000"/>
                      </a:schemeClr>
                    </a:solidFill>
                  </a:tcPr>
                </a:tc>
                <a:tc>
                  <a:txBody>
                    <a:bodyPr/>
                    <a:lstStyle/>
                    <a:p>
                      <a:pPr algn="ctr"/>
                      <a:r>
                        <a:rPr lang="en-US" dirty="0">
                          <a:solidFill>
                            <a:schemeClr val="tx1"/>
                          </a:solidFill>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2"/>
                  </a:ext>
                </a:extLst>
              </a:tr>
              <a:tr h="923192">
                <a:tc>
                  <a:txBody>
                    <a:bodyPr/>
                    <a:lstStyle/>
                    <a:p>
                      <a:r>
                        <a:rPr lang="en-US" dirty="0">
                          <a:solidFill>
                            <a:schemeClr val="tx1"/>
                          </a:solidFill>
                          <a:latin typeface="Arial" panose="020B0604020202020204" pitchFamily="34" charset="0"/>
                          <a:cs typeface="Arial" panose="020B0604020202020204" pitchFamily="34" charset="0"/>
                        </a:rPr>
                        <a:t>7. </a:t>
                      </a:r>
                      <a:r>
                        <a:rPr lang="en-US" b="0" dirty="0">
                          <a:solidFill>
                            <a:schemeClr val="tx1"/>
                          </a:solidFill>
                          <a:latin typeface="Arial" panose="020B0604020202020204" pitchFamily="34" charset="0"/>
                          <a:cs typeface="Arial" panose="020B0604020202020204" pitchFamily="34" charset="0"/>
                        </a:rPr>
                        <a:t>Deployment Version</a:t>
                      </a:r>
                      <a:r>
                        <a:rPr lang="en-US" dirty="0">
                          <a:solidFill>
                            <a:schemeClr val="tx1"/>
                          </a:solidFill>
                          <a:latin typeface="Arial" panose="020B0604020202020204" pitchFamily="34" charset="0"/>
                          <a:cs typeface="Arial" panose="020B0604020202020204" pitchFamily="34" charset="0"/>
                        </a:rPr>
                        <a:t>:</a:t>
                      </a:r>
                      <a:r>
                        <a:rPr lang="en-US" baseline="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HEC-ResSim with full (temperature and eutrophication) 1D water quality simulation</a:t>
                      </a:r>
                      <a:r>
                        <a:rPr lang="en-US" baseline="0" dirty="0">
                          <a:solidFill>
                            <a:schemeClr val="tx1"/>
                          </a:solidFill>
                          <a:latin typeface="Arial" panose="020B0604020202020204" pitchFamily="34" charset="0"/>
                          <a:cs typeface="Arial" panose="020B0604020202020204" pitchFamily="34" charset="0"/>
                        </a:rPr>
                        <a:t> and analysis capabilities, with documentation, posted to HEC and ERDC-EL websites</a:t>
                      </a:r>
                      <a:endParaRPr lang="en-US" dirty="0">
                        <a:solidFill>
                          <a:schemeClr val="tx1"/>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chemeClr val="tx1"/>
                          </a:solidFill>
                          <a:latin typeface="Arial" panose="020B0604020202020204" pitchFamily="34" charset="0"/>
                          <a:cs typeface="Arial" panose="020B0604020202020204" pitchFamily="34" charset="0"/>
                        </a:rPr>
                        <a:t>Q2/FY19</a:t>
                      </a:r>
                    </a:p>
                  </a:txBody>
                  <a:tcPr>
                    <a:noFill/>
                  </a:tcPr>
                </a:tc>
                <a:tc>
                  <a:txBody>
                    <a:bodyPr/>
                    <a:lstStyle/>
                    <a:p>
                      <a:pPr algn="ctr"/>
                      <a:r>
                        <a:rPr lang="en-US" dirty="0">
                          <a:solidFill>
                            <a:schemeClr val="tx1"/>
                          </a:solidFill>
                          <a:latin typeface="Arial" panose="020B0604020202020204" pitchFamily="34" charset="0"/>
                          <a:cs typeface="Arial" panose="020B0604020202020204" pitchFamily="34" charset="0"/>
                        </a:rPr>
                        <a:t>100</a:t>
                      </a:r>
                    </a:p>
                  </a:txBody>
                  <a:tcPr>
                    <a:noFill/>
                  </a:tcPr>
                </a:tc>
                <a:tc>
                  <a:txBody>
                    <a:bodyPr/>
                    <a:lstStyle/>
                    <a:p>
                      <a:pPr algn="ctr"/>
                      <a:r>
                        <a:rPr lang="en-US" dirty="0">
                          <a:solidFill>
                            <a:schemeClr val="tx1"/>
                          </a:solidFill>
                          <a:latin typeface="Arial" panose="020B0604020202020204" pitchFamily="34" charset="0"/>
                          <a:cs typeface="Arial" panose="020B0604020202020204" pitchFamily="34" charset="0"/>
                        </a:rPr>
                        <a:t>Q4/FY21</a:t>
                      </a:r>
                    </a:p>
                  </a:txBody>
                  <a:tcPr>
                    <a:noFill/>
                  </a:tcPr>
                </a:tc>
                <a:extLst>
                  <a:ext uri="{0D108BD9-81ED-4DB2-BD59-A6C34878D82A}">
                    <a16:rowId xmlns:a16="http://schemas.microsoft.com/office/drawing/2014/main" val="10003"/>
                  </a:ext>
                </a:extLst>
              </a:tr>
              <a:tr h="374406">
                <a:tc>
                  <a:txBody>
                    <a:bodyPr/>
                    <a:lstStyle/>
                    <a:p>
                      <a:r>
                        <a:rPr lang="en-US" dirty="0">
                          <a:solidFill>
                            <a:schemeClr val="tx1"/>
                          </a:solidFill>
                          <a:latin typeface="Arial" panose="020B0604020202020204" pitchFamily="34" charset="0"/>
                          <a:cs typeface="Arial" panose="020B0604020202020204" pitchFamily="34" charset="0"/>
                        </a:rPr>
                        <a:t>8. Technical</a:t>
                      </a:r>
                      <a:r>
                        <a:rPr lang="en-US" baseline="0" dirty="0">
                          <a:solidFill>
                            <a:schemeClr val="tx1"/>
                          </a:solidFill>
                          <a:latin typeface="Arial" panose="020B0604020202020204" pitchFamily="34" charset="0"/>
                          <a:cs typeface="Arial" panose="020B0604020202020204" pitchFamily="34" charset="0"/>
                        </a:rPr>
                        <a:t> Transfer: </a:t>
                      </a:r>
                      <a:r>
                        <a:rPr lang="en-US" strike="noStrike" baseline="0" dirty="0">
                          <a:solidFill>
                            <a:schemeClr val="tx1"/>
                          </a:solidFill>
                          <a:latin typeface="Arial" panose="020B0604020202020204" pitchFamily="34" charset="0"/>
                          <a:cs typeface="Arial" panose="020B0604020202020204" pitchFamily="34" charset="0"/>
                        </a:rPr>
                        <a:t>Webinar demonstrations and working sessions</a:t>
                      </a:r>
                      <a:endParaRPr lang="en-US" strike="noStrike" dirty="0">
                        <a:solidFill>
                          <a:schemeClr val="tx1"/>
                        </a:solidFill>
                        <a:latin typeface="Arial" panose="020B0604020202020204" pitchFamily="34" charset="0"/>
                        <a:cs typeface="Arial" panose="020B0604020202020204" pitchFamily="34" charset="0"/>
                      </a:endParaRPr>
                    </a:p>
                  </a:txBody>
                  <a:tcPr>
                    <a:solidFill>
                      <a:schemeClr val="accent2">
                        <a:lumMod val="20000"/>
                        <a:lumOff val="80000"/>
                      </a:schemeClr>
                    </a:solidFill>
                  </a:tcPr>
                </a:tc>
                <a:tc>
                  <a:txBody>
                    <a:bodyPr/>
                    <a:lstStyle/>
                    <a:p>
                      <a:pPr algn="ctr"/>
                      <a:r>
                        <a:rPr lang="en-US" dirty="0">
                          <a:solidFill>
                            <a:schemeClr val="tx1"/>
                          </a:solidFill>
                          <a:latin typeface="Arial" panose="020B0604020202020204" pitchFamily="34" charset="0"/>
                          <a:cs typeface="Arial" panose="020B0604020202020204" pitchFamily="34" charset="0"/>
                        </a:rPr>
                        <a:t>Q2/FY19</a:t>
                      </a:r>
                    </a:p>
                  </a:txBody>
                  <a:tcPr>
                    <a:solidFill>
                      <a:schemeClr val="accent2">
                        <a:lumMod val="20000"/>
                        <a:lumOff val="80000"/>
                      </a:schemeClr>
                    </a:solidFill>
                  </a:tcPr>
                </a:tc>
                <a:tc>
                  <a:txBody>
                    <a:bodyPr/>
                    <a:lstStyle/>
                    <a:p>
                      <a:pPr algn="ctr"/>
                      <a:r>
                        <a:rPr lang="en-US" dirty="0">
                          <a:solidFill>
                            <a:schemeClr val="tx1"/>
                          </a:solidFill>
                          <a:latin typeface="Arial" panose="020B0604020202020204" pitchFamily="34" charset="0"/>
                          <a:cs typeface="Arial" panose="020B0604020202020204" pitchFamily="34" charset="0"/>
                        </a:rPr>
                        <a:t>100</a:t>
                      </a:r>
                    </a:p>
                  </a:txBody>
                  <a:tcPr>
                    <a:solidFill>
                      <a:schemeClr val="accent2">
                        <a:lumMod val="20000"/>
                        <a:lumOff val="80000"/>
                      </a:schemeClr>
                    </a:solidFill>
                  </a:tcPr>
                </a:tc>
                <a:tc>
                  <a:txBody>
                    <a:bodyPr/>
                    <a:lstStyle/>
                    <a:p>
                      <a:pPr algn="ctr"/>
                      <a:r>
                        <a:rPr lang="en-US" dirty="0">
                          <a:solidFill>
                            <a:schemeClr val="tx1"/>
                          </a:solidFill>
                          <a:latin typeface="Arial" panose="020B0604020202020204" pitchFamily="34" charset="0"/>
                          <a:cs typeface="Arial" panose="020B0604020202020204" pitchFamily="34" charset="0"/>
                        </a:rPr>
                        <a:t>Q4/FY20</a:t>
                      </a:r>
                    </a:p>
                  </a:txBody>
                  <a:tcPr>
                    <a:solidFill>
                      <a:schemeClr val="accent2">
                        <a:lumMod val="20000"/>
                        <a:lumOff val="80000"/>
                      </a:schemeClr>
                    </a:solidFill>
                  </a:tcPr>
                </a:tc>
                <a:extLst>
                  <a:ext uri="{0D108BD9-81ED-4DB2-BD59-A6C34878D82A}">
                    <a16:rowId xmlns:a16="http://schemas.microsoft.com/office/drawing/2014/main" val="10004"/>
                  </a:ext>
                </a:extLst>
              </a:tr>
              <a:tr h="923192">
                <a:tc>
                  <a:txBody>
                    <a:bodyPr/>
                    <a:lstStyle/>
                    <a:p>
                      <a:r>
                        <a:rPr lang="en-US" dirty="0">
                          <a:solidFill>
                            <a:schemeClr val="tx1"/>
                          </a:solidFill>
                          <a:latin typeface="Arial" panose="020B0604020202020204" pitchFamily="34" charset="0"/>
                          <a:cs typeface="Arial" panose="020B0604020202020204" pitchFamily="34" charset="0"/>
                        </a:rPr>
                        <a:t>9. Technical Transfer: Documentation posted to HEC and EL websites; reports</a:t>
                      </a:r>
                      <a:r>
                        <a:rPr lang="en-US" baseline="0" dirty="0">
                          <a:solidFill>
                            <a:schemeClr val="tx1"/>
                          </a:solidFill>
                          <a:latin typeface="Arial" panose="020B0604020202020204" pitchFamily="34" charset="0"/>
                          <a:cs typeface="Arial" panose="020B0604020202020204" pitchFamily="34" charset="0"/>
                        </a:rPr>
                        <a:t> and papers prepared</a:t>
                      </a:r>
                      <a:endParaRPr lang="en-US" dirty="0">
                        <a:solidFill>
                          <a:schemeClr val="tx1"/>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chemeClr val="tx1"/>
                          </a:solidFill>
                          <a:latin typeface="Arial" panose="020B0604020202020204" pitchFamily="34" charset="0"/>
                          <a:cs typeface="Arial" panose="020B0604020202020204" pitchFamily="34" charset="0"/>
                        </a:rPr>
                        <a:t>Q2/FY19</a:t>
                      </a:r>
                    </a:p>
                  </a:txBody>
                  <a:tcPr>
                    <a:noFill/>
                  </a:tcPr>
                </a:tc>
                <a:tc>
                  <a:txBody>
                    <a:bodyPr/>
                    <a:lstStyle/>
                    <a:p>
                      <a:pPr algn="ctr"/>
                      <a:r>
                        <a:rPr lang="en-US" dirty="0">
                          <a:solidFill>
                            <a:schemeClr val="tx1"/>
                          </a:solidFill>
                          <a:latin typeface="Arial" panose="020B0604020202020204" pitchFamily="34" charset="0"/>
                          <a:cs typeface="Arial" panose="020B0604020202020204" pitchFamily="34" charset="0"/>
                        </a:rPr>
                        <a:t>100</a:t>
                      </a:r>
                    </a:p>
                  </a:txBody>
                  <a:tcPr>
                    <a:noFill/>
                  </a:tcPr>
                </a:tc>
                <a:tc>
                  <a:txBody>
                    <a:bodyPr/>
                    <a:lstStyle/>
                    <a:p>
                      <a:pPr algn="ctr"/>
                      <a:r>
                        <a:rPr lang="en-US" dirty="0">
                          <a:solidFill>
                            <a:schemeClr val="tx1"/>
                          </a:solidFill>
                          <a:latin typeface="Arial" panose="020B0604020202020204" pitchFamily="34" charset="0"/>
                          <a:cs typeface="Arial" panose="020B0604020202020204" pitchFamily="34" charset="0"/>
                        </a:rPr>
                        <a:t>Q4/FY20</a:t>
                      </a:r>
                    </a:p>
                  </a:txBody>
                  <a:tcP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48536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Additional Products/Achievements</a:t>
            </a:r>
            <a:r>
              <a:rPr lang="en-US" baseline="30000" dirty="0"/>
              <a:t>1</a:t>
            </a:r>
            <a:br>
              <a:rPr lang="en-US" dirty="0"/>
            </a:br>
            <a:endParaRPr lang="en-US" sz="1600" dirty="0">
              <a:solidFill>
                <a:srgbClr val="FF0000"/>
              </a:solidFill>
            </a:endParaRPr>
          </a:p>
        </p:txBody>
      </p:sp>
      <p:graphicFrame>
        <p:nvGraphicFramePr>
          <p:cNvPr id="7" name="Table 6">
            <a:extLst>
              <a:ext uri="{FF2B5EF4-FFF2-40B4-BE49-F238E27FC236}">
                <a16:creationId xmlns:a16="http://schemas.microsoft.com/office/drawing/2014/main" id="{6E1420D9-EC9E-0B1A-E494-FAC8B2D18BA0}"/>
              </a:ext>
            </a:extLst>
          </p:cNvPr>
          <p:cNvGraphicFramePr>
            <a:graphicFrameLocks noGrp="1"/>
          </p:cNvGraphicFramePr>
          <p:nvPr>
            <p:extLst>
              <p:ext uri="{D42A27DB-BD31-4B8C-83A1-F6EECF244321}">
                <p14:modId xmlns:p14="http://schemas.microsoft.com/office/powerpoint/2010/main" val="2179831552"/>
              </p:ext>
            </p:extLst>
          </p:nvPr>
        </p:nvGraphicFramePr>
        <p:xfrm>
          <a:off x="457200" y="1600200"/>
          <a:ext cx="8159635" cy="4876800"/>
        </p:xfrm>
        <a:graphic>
          <a:graphicData uri="http://schemas.openxmlformats.org/drawingml/2006/table">
            <a:tbl>
              <a:tblPr firstRow="1" bandRow="1">
                <a:tableStyleId>{5C22544A-7EE6-4342-B048-85BDC9FD1C3A}</a:tableStyleId>
              </a:tblPr>
              <a:tblGrid>
                <a:gridCol w="7004970">
                  <a:extLst>
                    <a:ext uri="{9D8B030D-6E8A-4147-A177-3AD203B41FA5}">
                      <a16:colId xmlns:a16="http://schemas.microsoft.com/office/drawing/2014/main" val="20000"/>
                    </a:ext>
                  </a:extLst>
                </a:gridCol>
                <a:gridCol w="1154665">
                  <a:extLst>
                    <a:ext uri="{9D8B030D-6E8A-4147-A177-3AD203B41FA5}">
                      <a16:colId xmlns:a16="http://schemas.microsoft.com/office/drawing/2014/main" val="20001"/>
                    </a:ext>
                  </a:extLst>
                </a:gridCol>
              </a:tblGrid>
              <a:tr h="400007">
                <a:tc gridSpan="2">
                  <a:txBody>
                    <a:bodyPr/>
                    <a:lstStyle/>
                    <a:p>
                      <a:r>
                        <a:rPr lang="en-US" sz="1600"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400007">
                <a:tc>
                  <a:txBody>
                    <a:bodyPr/>
                    <a:lstStyle/>
                    <a:p>
                      <a:pPr algn="l"/>
                      <a:r>
                        <a:rPr lang="en-US" sz="1600" b="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624669">
                <a:tc>
                  <a:txBody>
                    <a:bodyPr/>
                    <a:lstStyle/>
                    <a:p>
                      <a:r>
                        <a:rPr lang="en-US" sz="1600" dirty="0">
                          <a:solidFill>
                            <a:schemeClr val="tx1"/>
                          </a:solidFill>
                          <a:latin typeface="Arial" panose="020B0604020202020204" pitchFamily="34" charset="0"/>
                          <a:cs typeface="Arial" panose="020B0604020202020204" pitchFamily="34" charset="0"/>
                        </a:rPr>
                        <a:t>1. Development of total dissolved</a:t>
                      </a:r>
                      <a:r>
                        <a:rPr lang="en-US" sz="1600" baseline="0" dirty="0">
                          <a:solidFill>
                            <a:schemeClr val="tx1"/>
                          </a:solidFill>
                          <a:latin typeface="Arial" panose="020B0604020202020204" pitchFamily="34" charset="0"/>
                          <a:cs typeface="Arial" panose="020B0604020202020204" pitchFamily="34" charset="0"/>
                        </a:rPr>
                        <a:t> gas (TDG) capability for NWD Columbia River NEPA analysis</a:t>
                      </a:r>
                      <a:endParaRPr lang="en-US" sz="16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1600" baseline="0" dirty="0">
                          <a:solidFill>
                            <a:schemeClr val="tx1"/>
                          </a:solidFill>
                          <a:latin typeface="Arial" panose="020B0604020202020204" pitchFamily="34" charset="0"/>
                          <a:cs typeface="Arial" panose="020B0604020202020204" pitchFamily="34" charset="0"/>
                        </a:rPr>
                        <a:t>Q3/FY17</a:t>
                      </a:r>
                      <a:endParaRPr lang="en-US" sz="1600" dirty="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002"/>
                  </a:ext>
                </a:extLst>
              </a:tr>
              <a:tr h="1413724">
                <a:tc>
                  <a:txBody>
                    <a:bodyPr/>
                    <a:lstStyle/>
                    <a:p>
                      <a:r>
                        <a:rPr lang="en-US" sz="1600" dirty="0">
                          <a:solidFill>
                            <a:schemeClr val="tx1"/>
                          </a:solidFill>
                          <a:latin typeface="Arial" panose="020B0604020202020204" pitchFamily="34" charset="0"/>
                          <a:cs typeface="Arial" panose="020B0604020202020204" pitchFamily="34" charset="0"/>
                        </a:rPr>
                        <a:t>2. HDF5 interface libraries built that can be used with Fortran, </a:t>
                      </a:r>
                      <a:r>
                        <a:rPr lang="en-US" sz="1600" dirty="0" err="1">
                          <a:solidFill>
                            <a:schemeClr val="tx1"/>
                          </a:solidFill>
                          <a:latin typeface="Arial" panose="020B0604020202020204" pitchFamily="34" charset="0"/>
                          <a:cs typeface="Arial" panose="020B0604020202020204" pitchFamily="34" charset="0"/>
                        </a:rPr>
                        <a:t>.Net</a:t>
                      </a:r>
                      <a:r>
                        <a:rPr lang="en-US" sz="1600" dirty="0">
                          <a:solidFill>
                            <a:schemeClr val="tx1"/>
                          </a:solidFill>
                          <a:latin typeface="Arial" panose="020B0604020202020204" pitchFamily="34" charset="0"/>
                          <a:cs typeface="Arial" panose="020B0604020202020204" pitchFamily="34" charset="0"/>
                        </a:rPr>
                        <a:t> (Visual Basic and C#), and Java. These libraries provide a user-friendly interface for exchanging data with HDF5 files. These general-purpose libraries can be used by HEC-ResSim, HEC-RAS, HEC-HMS, and other programs to store and retrieve hydrologic and environmental data.</a:t>
                      </a:r>
                    </a:p>
                  </a:txBody>
                  <a:tcPr>
                    <a:solidFill>
                      <a:schemeClr val="accent2">
                        <a:lumMod val="20000"/>
                        <a:lumOff val="80000"/>
                      </a:schemeClr>
                    </a:solidFill>
                  </a:tcPr>
                </a:tc>
                <a:tc>
                  <a:txBody>
                    <a:bodyPr/>
                    <a:lstStyle/>
                    <a:p>
                      <a:r>
                        <a:rPr lang="en-US" sz="1600" dirty="0">
                          <a:solidFill>
                            <a:schemeClr val="tx1"/>
                          </a:solidFill>
                          <a:latin typeface="Arial" panose="020B0604020202020204" pitchFamily="34" charset="0"/>
                          <a:cs typeface="Arial" panose="020B0604020202020204" pitchFamily="34" charset="0"/>
                        </a:rPr>
                        <a:t>Q4/FY17</a:t>
                      </a:r>
                    </a:p>
                  </a:txBody>
                  <a:tcPr>
                    <a:solidFill>
                      <a:schemeClr val="accent2">
                        <a:lumMod val="20000"/>
                        <a:lumOff val="80000"/>
                      </a:schemeClr>
                    </a:solidFill>
                  </a:tcPr>
                </a:tc>
                <a:extLst>
                  <a:ext uri="{0D108BD9-81ED-4DB2-BD59-A6C34878D82A}">
                    <a16:rowId xmlns:a16="http://schemas.microsoft.com/office/drawing/2014/main" val="10003"/>
                  </a:ext>
                </a:extLst>
              </a:tr>
              <a:tr h="1150706">
                <a:tc>
                  <a:txBody>
                    <a:bodyPr/>
                    <a:lstStyle/>
                    <a:p>
                      <a:r>
                        <a:rPr lang="en-US" sz="1600" dirty="0">
                          <a:solidFill>
                            <a:schemeClr val="tx1"/>
                          </a:solidFill>
                          <a:latin typeface="Arial" panose="020B0604020202020204" pitchFamily="34" charset="0"/>
                          <a:cs typeface="Arial" panose="020B0604020202020204" pitchFamily="34" charset="0"/>
                        </a:rPr>
                        <a:t>3. Collaboration</a:t>
                      </a:r>
                      <a:r>
                        <a:rPr lang="en-US" sz="1600" baseline="0" dirty="0">
                          <a:solidFill>
                            <a:schemeClr val="tx1"/>
                          </a:solidFill>
                          <a:latin typeface="Arial" panose="020B0604020202020204" pitchFamily="34" charset="0"/>
                          <a:cs typeface="Arial" panose="020B0604020202020204" pitchFamily="34" charset="0"/>
                        </a:rPr>
                        <a:t> established with Sonoma County Water Agency (SCWA) to complete development of shared WQ engine. SCWA provided funding for WQ engine development and then applied HEC-ResSim for their Russian River WQ study in FY19. </a:t>
                      </a:r>
                      <a:endParaRPr lang="en-US" sz="16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1600" dirty="0">
                          <a:solidFill>
                            <a:schemeClr val="tx1"/>
                          </a:solidFill>
                          <a:latin typeface="Arial" panose="020B0604020202020204" pitchFamily="34" charset="0"/>
                          <a:cs typeface="Arial" panose="020B0604020202020204" pitchFamily="34" charset="0"/>
                        </a:rPr>
                        <a:t>Q4/FY18</a:t>
                      </a:r>
                    </a:p>
                    <a:p>
                      <a:r>
                        <a:rPr lang="en-US" sz="1600" dirty="0">
                          <a:solidFill>
                            <a:schemeClr val="tx1"/>
                          </a:solidFill>
                          <a:latin typeface="Arial" panose="020B0604020202020204" pitchFamily="34" charset="0"/>
                          <a:cs typeface="Arial" panose="020B0604020202020204" pitchFamily="34" charset="0"/>
                        </a:rPr>
                        <a:t>Q4/FY19</a:t>
                      </a:r>
                    </a:p>
                  </a:txBody>
                  <a:tcPr>
                    <a:noFill/>
                  </a:tcPr>
                </a:tc>
                <a:extLst>
                  <a:ext uri="{0D108BD9-81ED-4DB2-BD59-A6C34878D82A}">
                    <a16:rowId xmlns:a16="http://schemas.microsoft.com/office/drawing/2014/main" val="10004"/>
                  </a:ext>
                </a:extLst>
              </a:tr>
              <a:tr h="887687">
                <a:tc>
                  <a:txBody>
                    <a:bodyPr/>
                    <a:lstStyle/>
                    <a:p>
                      <a:r>
                        <a:rPr lang="en-US" sz="1600" dirty="0">
                          <a:latin typeface="Arial" panose="020B0604020202020204" pitchFamily="34" charset="0"/>
                          <a:cs typeface="Arial" panose="020B0604020202020204" pitchFamily="34" charset="0"/>
                        </a:rPr>
                        <a:t>4. Water quality web pages posted that provide an overview of the ERDC-HEC collaboration &amp; WQ modeling software being developed. https://</a:t>
                      </a:r>
                      <a:r>
                        <a:rPr lang="en-US" sz="1600" dirty="0" err="1">
                          <a:latin typeface="Arial" panose="020B0604020202020204" pitchFamily="34" charset="0"/>
                          <a:cs typeface="Arial" panose="020B0604020202020204" pitchFamily="34" charset="0"/>
                        </a:rPr>
                        <a:t>www.hec.usace.army.mil</a:t>
                      </a:r>
                      <a:r>
                        <a:rPr lang="en-US" sz="1600" dirty="0">
                          <a:latin typeface="Arial" panose="020B0604020202020204" pitchFamily="34" charset="0"/>
                          <a:cs typeface="Arial" panose="020B0604020202020204" pitchFamily="34" charset="0"/>
                        </a:rPr>
                        <a:t>/software/</a:t>
                      </a:r>
                      <a:r>
                        <a:rPr lang="en-US" sz="1600" dirty="0" err="1">
                          <a:latin typeface="Arial" panose="020B0604020202020204" pitchFamily="34" charset="0"/>
                          <a:cs typeface="Arial" panose="020B0604020202020204" pitchFamily="34" charset="0"/>
                        </a:rPr>
                        <a:t>waterquality</a:t>
                      </a:r>
                      <a:endParaRPr lang="en-US" sz="1600" dirty="0">
                        <a:latin typeface="Arial" panose="020B0604020202020204" pitchFamily="34" charset="0"/>
                        <a:cs typeface="Arial" panose="020B0604020202020204" pitchFamily="34" charset="0"/>
                      </a:endParaRPr>
                    </a:p>
                  </a:txBody>
                  <a:tcPr>
                    <a:solidFill>
                      <a:schemeClr val="accent2">
                        <a:lumMod val="20000"/>
                        <a:lumOff val="80000"/>
                      </a:schemeClr>
                    </a:solidFill>
                  </a:tcPr>
                </a:tc>
                <a:tc>
                  <a:txBody>
                    <a:bodyPr/>
                    <a:lstStyle/>
                    <a:p>
                      <a:r>
                        <a:rPr lang="en-US" sz="1600" dirty="0">
                          <a:latin typeface="Arial" panose="020B0604020202020204" pitchFamily="34" charset="0"/>
                          <a:cs typeface="Arial" panose="020B0604020202020204" pitchFamily="34" charset="0"/>
                        </a:rPr>
                        <a:t>Q2/FY19</a:t>
                      </a:r>
                    </a:p>
                  </a:txBody>
                  <a:tcPr>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Additional Products/Achievements</a:t>
            </a:r>
            <a:r>
              <a:rPr lang="en-US" baseline="30000" dirty="0"/>
              <a:t>1</a:t>
            </a:r>
            <a:br>
              <a:rPr lang="en-US" dirty="0"/>
            </a:br>
            <a:endParaRPr lang="en-US" sz="1600" dirty="0">
              <a:solidFill>
                <a:srgbClr val="FF0000"/>
              </a:solidFill>
            </a:endParaRPr>
          </a:p>
        </p:txBody>
      </p:sp>
      <p:graphicFrame>
        <p:nvGraphicFramePr>
          <p:cNvPr id="7" name="Table 6">
            <a:extLst>
              <a:ext uri="{FF2B5EF4-FFF2-40B4-BE49-F238E27FC236}">
                <a16:creationId xmlns:a16="http://schemas.microsoft.com/office/drawing/2014/main" id="{6E1420D9-EC9E-0B1A-E494-FAC8B2D18BA0}"/>
              </a:ext>
            </a:extLst>
          </p:cNvPr>
          <p:cNvGraphicFramePr>
            <a:graphicFrameLocks noGrp="1"/>
          </p:cNvGraphicFramePr>
          <p:nvPr>
            <p:extLst>
              <p:ext uri="{D42A27DB-BD31-4B8C-83A1-F6EECF244321}">
                <p14:modId xmlns:p14="http://schemas.microsoft.com/office/powerpoint/2010/main" val="4277497696"/>
              </p:ext>
            </p:extLst>
          </p:nvPr>
        </p:nvGraphicFramePr>
        <p:xfrm>
          <a:off x="539635" y="1600200"/>
          <a:ext cx="8077200" cy="3164840"/>
        </p:xfrm>
        <a:graphic>
          <a:graphicData uri="http://schemas.openxmlformats.org/drawingml/2006/table">
            <a:tbl>
              <a:tblPr firstRow="1" bandRow="1">
                <a:tableStyleId>{5C22544A-7EE6-4342-B048-85BDC9FD1C3A}</a:tableStyleId>
              </a:tblPr>
              <a:tblGrid>
                <a:gridCol w="6934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70840">
                <a:tc gridSpan="2">
                  <a:txBody>
                    <a:bodyPr/>
                    <a:lstStyle/>
                    <a:p>
                      <a:r>
                        <a:rPr lang="en-US" sz="1600"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l"/>
                      <a:r>
                        <a:rPr lang="en-US" sz="1600" b="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sz="1600" dirty="0">
                          <a:solidFill>
                            <a:schemeClr val="tx1"/>
                          </a:solidFill>
                          <a:latin typeface="Arial" panose="020B0604020202020204" pitchFamily="34" charset="0"/>
                          <a:cs typeface="Arial" panose="020B0604020202020204" pitchFamily="34" charset="0"/>
                        </a:rPr>
                        <a:t>5. </a:t>
                      </a:r>
                      <a:r>
                        <a:rPr lang="en-US" sz="1600" dirty="0">
                          <a:latin typeface="Arial" panose="020B0604020202020204" pitchFamily="34" charset="0"/>
                          <a:cs typeface="Arial" panose="020B0604020202020204" pitchFamily="34" charset="0"/>
                        </a:rPr>
                        <a:t>HEC-ResSim-WQ replaces the legacy HEC-5Q reservoir water quality model. HEC-5Q models that were developed for USBR and the State of California are being updated to HEC-ResSim-WQ (as well as CE-QUAL-W2) as a part of the Water Temperature Modeling Platform (WTMP) for the California Central Valley Project.</a:t>
                      </a:r>
                      <a:endParaRPr lang="en-US" sz="16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1600" baseline="0" dirty="0">
                          <a:solidFill>
                            <a:schemeClr val="tx1"/>
                          </a:solidFill>
                          <a:latin typeface="Arial" panose="020B0604020202020204" pitchFamily="34" charset="0"/>
                          <a:cs typeface="Arial" panose="020B0604020202020204" pitchFamily="34" charset="0"/>
                        </a:rPr>
                        <a:t>Q1/FY21</a:t>
                      </a:r>
                      <a:endParaRPr lang="en-US" sz="1600" dirty="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002"/>
                  </a:ext>
                </a:extLst>
              </a:tr>
              <a:tr h="370840">
                <a:tc>
                  <a:txBody>
                    <a:bodyPr/>
                    <a:lstStyle/>
                    <a:p>
                      <a:endParaRPr lang="en-US" sz="1600" dirty="0">
                        <a:solidFill>
                          <a:schemeClr val="tx1"/>
                        </a:solidFill>
                        <a:latin typeface="Arial" panose="020B0604020202020204" pitchFamily="34" charset="0"/>
                        <a:cs typeface="Arial" panose="020B0604020202020204" pitchFamily="34" charset="0"/>
                      </a:endParaRPr>
                    </a:p>
                  </a:txBody>
                  <a:tcPr>
                    <a:solidFill>
                      <a:schemeClr val="accent2">
                        <a:lumMod val="20000"/>
                        <a:lumOff val="80000"/>
                      </a:schemeClr>
                    </a:solidFill>
                  </a:tcPr>
                </a:tc>
                <a:tc>
                  <a:txBody>
                    <a:bodyPr/>
                    <a:lstStyle/>
                    <a:p>
                      <a:endParaRPr lang="en-US" sz="1600" dirty="0">
                        <a:solidFill>
                          <a:schemeClr val="tx1"/>
                        </a:solidFill>
                        <a:latin typeface="Arial" panose="020B0604020202020204" pitchFamily="34" charset="0"/>
                        <a:cs typeface="Arial" panose="020B0604020202020204" pitchFamily="34" charset="0"/>
                      </a:endParaRPr>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endParaRPr lang="en-US" sz="1600" dirty="0">
                        <a:solidFill>
                          <a:schemeClr val="tx1"/>
                        </a:solidFill>
                        <a:latin typeface="Arial" panose="020B0604020202020204" pitchFamily="34" charset="0"/>
                        <a:cs typeface="Arial" panose="020B0604020202020204" pitchFamily="34" charset="0"/>
                      </a:endParaRPr>
                    </a:p>
                  </a:txBody>
                  <a:tcPr>
                    <a:noFill/>
                  </a:tcPr>
                </a:tc>
                <a:tc>
                  <a:txBody>
                    <a:bodyPr/>
                    <a:lstStyle/>
                    <a:p>
                      <a:endParaRPr lang="en-US" sz="1600" dirty="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004"/>
                  </a:ext>
                </a:extLst>
              </a:tr>
              <a:tr h="370840">
                <a:tc>
                  <a:txBody>
                    <a:bodyPr/>
                    <a:lstStyle/>
                    <a:p>
                      <a:endParaRPr lang="en-US" sz="1600" dirty="0">
                        <a:latin typeface="Arial" panose="020B0604020202020204" pitchFamily="34" charset="0"/>
                        <a:cs typeface="Arial" panose="020B0604020202020204" pitchFamily="34" charset="0"/>
                      </a:endParaRPr>
                    </a:p>
                  </a:txBody>
                  <a:tcPr>
                    <a:solidFill>
                      <a:schemeClr val="accent2">
                        <a:lumMod val="20000"/>
                        <a:lumOff val="80000"/>
                      </a:schemeClr>
                    </a:solidFill>
                  </a:tcPr>
                </a:tc>
                <a:tc>
                  <a:txBody>
                    <a:bodyPr/>
                    <a:lstStyle/>
                    <a:p>
                      <a:endParaRPr lang="en-US" sz="1600" dirty="0">
                        <a:latin typeface="Arial" panose="020B0604020202020204" pitchFamily="34" charset="0"/>
                        <a:cs typeface="Arial" panose="020B0604020202020204" pitchFamily="34" charset="0"/>
                      </a:endParaRPr>
                    </a:p>
                  </a:txBody>
                  <a:tcPr>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09407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60F2F09-8A95-9C82-34B1-A61FDEC58DCF}"/>
              </a:ext>
            </a:extLst>
          </p:cNvPr>
          <p:cNvSpPr>
            <a:spLocks noGrp="1"/>
          </p:cNvSpPr>
          <p:nvPr>
            <p:ph type="title"/>
          </p:nvPr>
        </p:nvSpPr>
        <p:spPr>
          <a:xfrm>
            <a:off x="1676400" y="76200"/>
            <a:ext cx="5867400" cy="1162398"/>
          </a:xfrm>
        </p:spPr>
        <p:txBody>
          <a:bodyPr>
            <a:normAutofit/>
          </a:bodyPr>
          <a:lstStyle/>
          <a:p>
            <a:r>
              <a:rPr lang="en-US" dirty="0"/>
              <a:t>FY 16 - 21 Accomplishments</a:t>
            </a:r>
            <a:br>
              <a:rPr lang="en-US" dirty="0"/>
            </a:br>
            <a:r>
              <a:rPr lang="en-US" sz="2400" dirty="0"/>
              <a:t>Water Quality Transport Engine</a:t>
            </a:r>
            <a:endParaRPr lang="en-US" dirty="0"/>
          </a:p>
        </p:txBody>
      </p:sp>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6CBC2EEA-8C43-43BD-C6C9-53DD9B0ACB80}"/>
                  </a:ext>
                </a:extLst>
              </p:cNvPr>
              <p:cNvGraphicFramePr>
                <a:graphicFrameLocks noGrp="1"/>
              </p:cNvGraphicFramePr>
              <p:nvPr>
                <p:extLst>
                  <p:ext uri="{D42A27DB-BD31-4B8C-83A1-F6EECF244321}">
                    <p14:modId xmlns:p14="http://schemas.microsoft.com/office/powerpoint/2010/main" val="1360195057"/>
                  </p:ext>
                </p:extLst>
              </p:nvPr>
            </p:nvGraphicFramePr>
            <p:xfrm>
              <a:off x="-152400" y="1546375"/>
              <a:ext cx="5040957" cy="975642"/>
            </p:xfrm>
            <a:graphic>
              <a:graphicData uri="http://schemas.openxmlformats.org/drawingml/2006/table">
                <a:tbl>
                  <a:tblPr firstRow="1" firstCol="1" bandRow="1">
                    <a:tableStyleId>{5C22544A-7EE6-4342-B048-85BDC9FD1C3A}</a:tableStyleId>
                  </a:tblPr>
                  <a:tblGrid>
                    <a:gridCol w="5040957">
                      <a:extLst>
                        <a:ext uri="{9D8B030D-6E8A-4147-A177-3AD203B41FA5}">
                          <a16:colId xmlns:a16="http://schemas.microsoft.com/office/drawing/2014/main" val="20000"/>
                        </a:ext>
                      </a:extLst>
                    </a:gridCol>
                  </a:tblGrid>
                  <a:tr h="975642">
                    <a:tc>
                      <a:txBody>
                        <a:bodyPr/>
                        <a:lstStyle/>
                        <a:p>
                          <a:pPr marL="0" marR="0" algn="ctr">
                            <a:spcBef>
                              <a:spcPts val="0"/>
                            </a:spcBef>
                            <a:spcAft>
                              <a:spcPts val="1400"/>
                            </a:spcAft>
                          </a:pPr>
                          <a14:m>
                            <m:oMathPara xmlns:m="http://schemas.openxmlformats.org/officeDocument/2006/math">
                              <m:oMathParaPr>
                                <m:jc m:val="centerGroup"/>
                              </m:oMathParaPr>
                              <m:oMath xmlns:m="http://schemas.openxmlformats.org/officeDocument/2006/math">
                                <m:limLow>
                                  <m:limLowPr>
                                    <m:ctrlPr>
                                      <a:rPr lang="en-US" sz="1000" i="1" smtClean="0">
                                        <a:solidFill>
                                          <a:schemeClr val="tx1"/>
                                        </a:solidFill>
                                        <a:effectLst/>
                                        <a:latin typeface="Cambria Math" panose="02040503050406030204" pitchFamily="18" charset="0"/>
                                      </a:rPr>
                                    </m:ctrlPr>
                                  </m:limLowPr>
                                  <m:e>
                                    <m:groupChr>
                                      <m:groupChrPr>
                                        <m:chr m:val="⏟"/>
                                        <m:ctrlPr>
                                          <a:rPr lang="en-US" sz="1000" i="1">
                                            <a:solidFill>
                                              <a:schemeClr val="tx1"/>
                                            </a:solidFill>
                                            <a:effectLst/>
                                            <a:latin typeface="Cambria Math" panose="02040503050406030204" pitchFamily="18" charset="0"/>
                                          </a:rPr>
                                        </m:ctrlPr>
                                      </m:groupChrPr>
                                      <m:e>
                                        <m:f>
                                          <m:fPr>
                                            <m:ctrlPr>
                                              <a:rPr lang="en-US" sz="1000" i="1">
                                                <a:solidFill>
                                                  <a:schemeClr val="tx1"/>
                                                </a:solidFill>
                                                <a:effectLst/>
                                                <a:latin typeface="Cambria Math" panose="02040503050406030204" pitchFamily="18" charset="0"/>
                                              </a:rPr>
                                            </m:ctrlPr>
                                          </m:fPr>
                                          <m:num>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𝐶</m:t>
                                            </m:r>
                                          </m:num>
                                          <m:den>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𝑡</m:t>
                                            </m:r>
                                          </m:den>
                                        </m:f>
                                      </m:e>
                                    </m:groupChr>
                                  </m:e>
                                  <m:lim>
                                    <m:eqArr>
                                      <m:eqArrPr>
                                        <m:ctrlPr>
                                          <a:rPr lang="en-US" sz="1000" i="1">
                                            <a:solidFill>
                                              <a:schemeClr val="tx1"/>
                                            </a:solidFill>
                                            <a:effectLst/>
                                            <a:latin typeface="Cambria Math" panose="02040503050406030204" pitchFamily="18" charset="0"/>
                                          </a:rPr>
                                        </m:ctrlPr>
                                      </m:eqArrPr>
                                      <m:e>
                                        <m:r>
                                          <m:rPr>
                                            <m:nor/>
                                          </m:rPr>
                                          <a:rPr lang="en-US" sz="1000">
                                            <a:solidFill>
                                              <a:schemeClr val="tx1"/>
                                            </a:solidFill>
                                            <a:effectLst/>
                                          </a:rPr>
                                          <m:t>time</m:t>
                                        </m:r>
                                      </m:e>
                                      <m:e>
                                        <m:r>
                                          <m:rPr>
                                            <m:nor/>
                                          </m:rPr>
                                          <a:rPr lang="en-US" sz="1000">
                                            <a:solidFill>
                                              <a:schemeClr val="tx1"/>
                                            </a:solidFill>
                                            <a:effectLst/>
                                          </a:rPr>
                                          <m:t>derivative</m:t>
                                        </m:r>
                                      </m:e>
                                    </m:eqArr>
                                  </m:lim>
                                </m:limLow>
                                <m:r>
                                  <a:rPr lang="en-US" sz="1000">
                                    <a:solidFill>
                                      <a:schemeClr val="tx1"/>
                                    </a:solidFill>
                                    <a:effectLst/>
                                    <a:latin typeface="Cambria Math" panose="02040503050406030204" pitchFamily="18" charset="0"/>
                                  </a:rPr>
                                  <m:t>+  </m:t>
                                </m:r>
                                <m:limLow>
                                  <m:limLowPr>
                                    <m:ctrlPr>
                                      <a:rPr lang="en-US" sz="1000" i="1">
                                        <a:solidFill>
                                          <a:schemeClr val="tx1"/>
                                        </a:solidFill>
                                        <a:effectLst/>
                                        <a:latin typeface="Cambria Math" panose="02040503050406030204" pitchFamily="18" charset="0"/>
                                      </a:rPr>
                                    </m:ctrlPr>
                                  </m:limLowPr>
                                  <m:e>
                                    <m:groupChr>
                                      <m:groupChrPr>
                                        <m:chr m:val="⏟"/>
                                        <m:ctrlPr>
                                          <a:rPr lang="en-US" sz="1000" i="1">
                                            <a:solidFill>
                                              <a:schemeClr val="tx1"/>
                                            </a:solidFill>
                                            <a:effectLst/>
                                            <a:latin typeface="Cambria Math" panose="02040503050406030204" pitchFamily="18" charset="0"/>
                                          </a:rPr>
                                        </m:ctrlPr>
                                      </m:groupChrPr>
                                      <m:e>
                                        <m:f>
                                          <m:fPr>
                                            <m:ctrlPr>
                                              <a:rPr lang="en-US" sz="1000" i="1">
                                                <a:solidFill>
                                                  <a:schemeClr val="tx1"/>
                                                </a:solidFill>
                                                <a:effectLst/>
                                                <a:latin typeface="Cambria Math" panose="02040503050406030204" pitchFamily="18" charset="0"/>
                                              </a:rPr>
                                            </m:ctrlPr>
                                          </m:fPr>
                                          <m:num>
                                            <m:r>
                                              <a:rPr lang="en-US" sz="1000">
                                                <a:solidFill>
                                                  <a:schemeClr val="tx1"/>
                                                </a:solidFill>
                                                <a:effectLst/>
                                                <a:latin typeface="Cambria Math" panose="02040503050406030204" pitchFamily="18" charset="0"/>
                                              </a:rPr>
                                              <m:t>𝜕</m:t>
                                            </m:r>
                                            <m:d>
                                              <m:dPr>
                                                <m:ctrlPr>
                                                  <a:rPr lang="en-US" sz="1000" i="1">
                                                    <a:solidFill>
                                                      <a:schemeClr val="tx1"/>
                                                    </a:solidFill>
                                                    <a:effectLst/>
                                                    <a:latin typeface="Cambria Math" panose="02040503050406030204" pitchFamily="18" charset="0"/>
                                                  </a:rPr>
                                                </m:ctrlPr>
                                              </m:dPr>
                                              <m:e>
                                                <m:r>
                                                  <a:rPr lang="en-US" sz="1000">
                                                    <a:solidFill>
                                                      <a:schemeClr val="tx1"/>
                                                    </a:solidFill>
                                                    <a:effectLst/>
                                                    <a:latin typeface="Cambria Math" panose="02040503050406030204" pitchFamily="18" charset="0"/>
                                                  </a:rPr>
                                                  <m:t>𝑣𝐶</m:t>
                                                </m:r>
                                              </m:e>
                                            </m:d>
                                          </m:num>
                                          <m:den>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𝑥</m:t>
                                            </m:r>
                                          </m:den>
                                        </m:f>
                                      </m:e>
                                    </m:groupChr>
                                  </m:e>
                                  <m:lim>
                                    <m:r>
                                      <m:rPr>
                                        <m:nor/>
                                      </m:rPr>
                                      <a:rPr lang="en-US" sz="1000">
                                        <a:solidFill>
                                          <a:schemeClr val="tx1"/>
                                        </a:solidFill>
                                        <a:effectLst/>
                                      </a:rPr>
                                      <m:t>advection</m:t>
                                    </m:r>
                                  </m:lim>
                                </m:limLow>
                                <m:r>
                                  <a:rPr lang="en-US" sz="1000">
                                    <a:solidFill>
                                      <a:schemeClr val="tx1"/>
                                    </a:solidFill>
                                    <a:effectLst/>
                                    <a:latin typeface="Cambria Math" panose="02040503050406030204" pitchFamily="18" charset="0"/>
                                  </a:rPr>
                                  <m:t> =  </m:t>
                                </m:r>
                                <m:limLow>
                                  <m:limLowPr>
                                    <m:ctrlPr>
                                      <a:rPr lang="en-US" sz="1000" i="1">
                                        <a:solidFill>
                                          <a:schemeClr val="tx1"/>
                                        </a:solidFill>
                                        <a:effectLst/>
                                        <a:latin typeface="Cambria Math" panose="02040503050406030204" pitchFamily="18" charset="0"/>
                                      </a:rPr>
                                    </m:ctrlPr>
                                  </m:limLowPr>
                                  <m:e>
                                    <m:groupChr>
                                      <m:groupChrPr>
                                        <m:chr m:val="⏟"/>
                                        <m:ctrlPr>
                                          <a:rPr lang="en-US" sz="1000" i="1">
                                            <a:solidFill>
                                              <a:schemeClr val="tx1"/>
                                            </a:solidFill>
                                            <a:effectLst/>
                                            <a:latin typeface="Cambria Math" panose="02040503050406030204" pitchFamily="18" charset="0"/>
                                          </a:rPr>
                                        </m:ctrlPr>
                                      </m:groupChrPr>
                                      <m:e>
                                        <m:f>
                                          <m:fPr>
                                            <m:ctrlPr>
                                              <a:rPr lang="en-US" sz="1000" i="1">
                                                <a:solidFill>
                                                  <a:schemeClr val="tx1"/>
                                                </a:solidFill>
                                                <a:effectLst/>
                                                <a:latin typeface="Cambria Math" panose="02040503050406030204" pitchFamily="18" charset="0"/>
                                              </a:rPr>
                                            </m:ctrlPr>
                                          </m:fPr>
                                          <m:num>
                                            <m:r>
                                              <a:rPr lang="en-US" sz="1000">
                                                <a:solidFill>
                                                  <a:schemeClr val="tx1"/>
                                                </a:solidFill>
                                                <a:effectLst/>
                                                <a:latin typeface="Cambria Math" panose="02040503050406030204" pitchFamily="18" charset="0"/>
                                              </a:rPr>
                                              <m:t>𝜕</m:t>
                                            </m:r>
                                          </m:num>
                                          <m:den>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𝑥</m:t>
                                            </m:r>
                                          </m:den>
                                        </m:f>
                                        <m:d>
                                          <m:dPr>
                                            <m:ctrlPr>
                                              <a:rPr lang="en-US" sz="1000" i="1">
                                                <a:solidFill>
                                                  <a:schemeClr val="tx1"/>
                                                </a:solidFill>
                                                <a:effectLst/>
                                                <a:latin typeface="Cambria Math" panose="02040503050406030204" pitchFamily="18" charset="0"/>
                                              </a:rPr>
                                            </m:ctrlPr>
                                          </m:dPr>
                                          <m:e>
                                            <m:r>
                                              <a:rPr lang="en-US" sz="1000">
                                                <a:solidFill>
                                                  <a:schemeClr val="tx1"/>
                                                </a:solidFill>
                                                <a:effectLst/>
                                                <a:latin typeface="Cambria Math" panose="02040503050406030204" pitchFamily="18" charset="0"/>
                                              </a:rPr>
                                              <m:t>𝐾</m:t>
                                            </m:r>
                                            <m:f>
                                              <m:fPr>
                                                <m:ctrlPr>
                                                  <a:rPr lang="en-US" sz="1000" i="1">
                                                    <a:solidFill>
                                                      <a:schemeClr val="tx1"/>
                                                    </a:solidFill>
                                                    <a:effectLst/>
                                                    <a:latin typeface="Cambria Math" panose="02040503050406030204" pitchFamily="18" charset="0"/>
                                                  </a:rPr>
                                                </m:ctrlPr>
                                              </m:fPr>
                                              <m:num>
                                                <m:r>
                                                  <a:rPr lang="en-US" sz="1000">
                                                    <a:solidFill>
                                                      <a:schemeClr val="tx1"/>
                                                    </a:solidFill>
                                                    <a:effectLst/>
                                                    <a:latin typeface="Cambria Math" panose="02040503050406030204" pitchFamily="18" charset="0"/>
                                                  </a:rPr>
                                                  <m:t>𝜕</m:t>
                                                </m:r>
                                                <m:r>
                                                  <a:rPr lang="en-US" sz="1000">
                                                    <a:solidFill>
                                                      <a:schemeClr val="tx1"/>
                                                    </a:solidFill>
                                                    <a:effectLst/>
                                                    <a:latin typeface="Cambria Math" panose="02040503050406030204" pitchFamily="18" charset="0"/>
                                                  </a:rPr>
                                                  <m:t>𝑐</m:t>
                                                </m:r>
                                              </m:num>
                                              <m:den>
                                                <m:r>
                                                  <a:rPr lang="en-US" sz="1000">
                                                    <a:solidFill>
                                                      <a:schemeClr val="tx1"/>
                                                    </a:solidFill>
                                                    <a:effectLst/>
                                                    <a:latin typeface="Cambria Math" panose="02040503050406030204" pitchFamily="18" charset="0"/>
                                                  </a:rPr>
                                                  <m:t>𝑑𝑥</m:t>
                                                </m:r>
                                              </m:den>
                                            </m:f>
                                          </m:e>
                                        </m:d>
                                      </m:e>
                                    </m:groupChr>
                                  </m:e>
                                  <m:lim>
                                    <m:r>
                                      <m:rPr>
                                        <m:nor/>
                                      </m:rPr>
                                      <a:rPr lang="en-US" sz="1000">
                                        <a:solidFill>
                                          <a:schemeClr val="tx1"/>
                                        </a:solidFill>
                                        <a:effectLst/>
                                      </a:rPr>
                                      <m:t>diffusion</m:t>
                                    </m:r>
                                  </m:lim>
                                </m:limLow>
                                <m:r>
                                  <a:rPr lang="en-US" sz="1000">
                                    <a:solidFill>
                                      <a:schemeClr val="tx1"/>
                                    </a:solidFill>
                                    <a:effectLst/>
                                    <a:latin typeface="Cambria Math" panose="02040503050406030204" pitchFamily="18" charset="0"/>
                                  </a:rPr>
                                  <m:t> + </m:t>
                                </m:r>
                                <m:r>
                                  <m:rPr>
                                    <m:nor/>
                                  </m:rPr>
                                  <a:rPr lang="en-US" sz="1000">
                                    <a:solidFill>
                                      <a:schemeClr val="tx1"/>
                                    </a:solidFill>
                                    <a:effectLst/>
                                  </a:rPr>
                                  <m:t>sources</m:t>
                                </m:r>
                                <m:r>
                                  <m:rPr>
                                    <m:nor/>
                                  </m:rPr>
                                  <a:rPr lang="en-US" sz="1000">
                                    <a:solidFill>
                                      <a:schemeClr val="tx1"/>
                                    </a:solidFill>
                                    <a:effectLst/>
                                  </a:rPr>
                                  <m:t>/</m:t>
                                </m:r>
                                <m:r>
                                  <m:rPr>
                                    <m:nor/>
                                  </m:rPr>
                                  <a:rPr lang="en-US" sz="1000">
                                    <a:solidFill>
                                      <a:schemeClr val="tx1"/>
                                    </a:solidFill>
                                    <a:effectLst/>
                                  </a:rPr>
                                  <m:t>sinks</m:t>
                                </m:r>
                              </m:oMath>
                            </m:oMathPara>
                          </a14:m>
                          <a:endParaRPr lang="en-US" sz="1000" dirty="0">
                            <a:solidFill>
                              <a:schemeClr val="tx1"/>
                            </a:solidFill>
                            <a:effectLst/>
                            <a:latin typeface="Open Sans" panose="020B060603050402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000"/>
                      </a:ext>
                    </a:extLst>
                  </a:tr>
                </a:tbl>
              </a:graphicData>
            </a:graphic>
          </p:graphicFrame>
        </mc:Choice>
        <mc:Fallback>
          <p:graphicFrame>
            <p:nvGraphicFramePr>
              <p:cNvPr id="13" name="Table 12">
                <a:extLst>
                  <a:ext uri="{FF2B5EF4-FFF2-40B4-BE49-F238E27FC236}">
                    <a16:creationId xmlns:a16="http://schemas.microsoft.com/office/drawing/2014/main" id="{6CBC2EEA-8C43-43BD-C6C9-53DD9B0ACB80}"/>
                  </a:ext>
                </a:extLst>
              </p:cNvPr>
              <p:cNvGraphicFramePr>
                <a:graphicFrameLocks noGrp="1"/>
              </p:cNvGraphicFramePr>
              <p:nvPr>
                <p:extLst>
                  <p:ext uri="{D42A27DB-BD31-4B8C-83A1-F6EECF244321}">
                    <p14:modId xmlns:p14="http://schemas.microsoft.com/office/powerpoint/2010/main" val="1360195057"/>
                  </p:ext>
                </p:extLst>
              </p:nvPr>
            </p:nvGraphicFramePr>
            <p:xfrm>
              <a:off x="-152400" y="1546375"/>
              <a:ext cx="5040957" cy="975642"/>
            </p:xfrm>
            <a:graphic>
              <a:graphicData uri="http://schemas.openxmlformats.org/drawingml/2006/table">
                <a:tbl>
                  <a:tblPr firstRow="1" firstCol="1" bandRow="1">
                    <a:tableStyleId>{5C22544A-7EE6-4342-B048-85BDC9FD1C3A}</a:tableStyleId>
                  </a:tblPr>
                  <a:tblGrid>
                    <a:gridCol w="5040957">
                      <a:extLst>
                        <a:ext uri="{9D8B030D-6E8A-4147-A177-3AD203B41FA5}">
                          <a16:colId xmlns:a16="http://schemas.microsoft.com/office/drawing/2014/main" val="20000"/>
                        </a:ext>
                      </a:extLst>
                    </a:gridCol>
                  </a:tblGrid>
                  <a:tr h="975642">
                    <a:tc>
                      <a:txBody>
                        <a:bodyPr/>
                        <a:lstStyle/>
                        <a:p>
                          <a:endParaRPr lang="de-US"/>
                        </a:p>
                      </a:txBody>
                      <a:tcPr marL="68580" marR="68580" marT="0" marB="0" anchor="ctr">
                        <a:blipFill>
                          <a:blip r:embed="rId3"/>
                          <a:stretch>
                            <a:fillRect l="-252" t="-1282" r="-756" b="-2564"/>
                          </a:stretch>
                        </a:blipFill>
                      </a:tcPr>
                    </a:tc>
                    <a:extLst>
                      <a:ext uri="{0D108BD9-81ED-4DB2-BD59-A6C34878D82A}">
                        <a16:rowId xmlns:a16="http://schemas.microsoft.com/office/drawing/2014/main" val="10000"/>
                      </a:ext>
                    </a:extLst>
                  </a:tr>
                </a:tbl>
              </a:graphicData>
            </a:graphic>
          </p:graphicFrame>
        </mc:Fallback>
      </mc:AlternateContent>
      <p:sp>
        <p:nvSpPr>
          <p:cNvPr id="14" name="Content Placeholder 12">
            <a:extLst>
              <a:ext uri="{FF2B5EF4-FFF2-40B4-BE49-F238E27FC236}">
                <a16:creationId xmlns:a16="http://schemas.microsoft.com/office/drawing/2014/main" id="{6829AFB6-AC95-9D4F-7795-2C164B34A0D6}"/>
              </a:ext>
            </a:extLst>
          </p:cNvPr>
          <p:cNvSpPr>
            <a:spLocks noGrp="1"/>
          </p:cNvSpPr>
          <p:nvPr>
            <p:ph sz="half" idx="1"/>
          </p:nvPr>
        </p:nvSpPr>
        <p:spPr>
          <a:xfrm>
            <a:off x="410704" y="1912743"/>
            <a:ext cx="5319104" cy="4104456"/>
          </a:xfrm>
        </p:spPr>
        <p:txBody>
          <a:bodyPr>
            <a:normAutofit/>
          </a:bodyPr>
          <a:lstStyle/>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Finite Volume Numerical Scheme</a:t>
            </a:r>
          </a:p>
          <a:p>
            <a:pPr lvl="1"/>
            <a:r>
              <a:rPr lang="en-US" sz="1800" dirty="0">
                <a:latin typeface="Arial" panose="020B0604020202020204" pitchFamily="34" charset="0"/>
                <a:cs typeface="Arial" panose="020B0604020202020204" pitchFamily="34" charset="0"/>
              </a:rPr>
              <a:t>1D river reach with junctions</a:t>
            </a:r>
          </a:p>
          <a:p>
            <a:pPr lvl="1"/>
            <a:r>
              <a:rPr lang="en-US" sz="1800" dirty="0">
                <a:latin typeface="Arial" panose="020B0604020202020204" pitchFamily="34" charset="0"/>
                <a:cs typeface="Arial" panose="020B0604020202020204" pitchFamily="34" charset="0"/>
              </a:rPr>
              <a:t>1D vertically stratified reservoir</a:t>
            </a:r>
          </a:p>
          <a:p>
            <a:r>
              <a:rPr lang="en-US" sz="1800" dirty="0">
                <a:latin typeface="Arial" panose="020B0604020202020204" pitchFamily="34" charset="0"/>
                <a:cs typeface="Arial" panose="020B0604020202020204" pitchFamily="34" charset="0"/>
              </a:rPr>
              <a:t>Explicit solution scheme with sub-stepping</a:t>
            </a:r>
          </a:p>
          <a:p>
            <a:r>
              <a:rPr lang="en-US" sz="1800" dirty="0">
                <a:latin typeface="Arial" panose="020B0604020202020204" pitchFamily="34" charset="0"/>
                <a:cs typeface="Arial" panose="020B0604020202020204" pitchFamily="34" charset="0"/>
              </a:rPr>
              <a:t>Cell face concentrations determined with 1</a:t>
            </a:r>
            <a:r>
              <a:rPr lang="en-US" sz="1800" baseline="30000" dirty="0">
                <a:latin typeface="Arial" panose="020B0604020202020204" pitchFamily="34" charset="0"/>
                <a:cs typeface="Arial" panose="020B0604020202020204" pitchFamily="34" charset="0"/>
              </a:rPr>
              <a:t>st</a:t>
            </a:r>
            <a:r>
              <a:rPr lang="en-US" sz="1800" dirty="0">
                <a:latin typeface="Arial" panose="020B0604020202020204" pitchFamily="34" charset="0"/>
                <a:cs typeface="Arial" panose="020B0604020202020204" pitchFamily="34" charset="0"/>
              </a:rPr>
              <a:t> order upwind method, 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order flux-limiting method in testing.</a:t>
            </a:r>
          </a:p>
          <a:p>
            <a:r>
              <a:rPr lang="en-US" sz="1800" dirty="0">
                <a:latin typeface="Arial" panose="020B0604020202020204" pitchFamily="34" charset="0"/>
                <a:cs typeface="Arial" panose="020B0604020202020204" pitchFamily="34" charset="0"/>
              </a:rPr>
              <a:t>Accept flows computed by hydraulic or hydrologic routing</a:t>
            </a:r>
          </a:p>
          <a:p>
            <a:pPr marL="0" indent="0">
              <a:buNone/>
            </a:pPr>
            <a:endParaRPr lang="en-US" sz="18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05D8608-F106-0EC7-C953-4D582D999DF6}"/>
              </a:ext>
            </a:extLst>
          </p:cNvPr>
          <p:cNvSpPr txBox="1"/>
          <p:nvPr/>
        </p:nvSpPr>
        <p:spPr>
          <a:xfrm>
            <a:off x="275914" y="5613737"/>
            <a:ext cx="5184576" cy="1015663"/>
          </a:xfrm>
          <a:prstGeom prst="rect">
            <a:avLst/>
          </a:prstGeom>
          <a:noFill/>
        </p:spPr>
        <p:txBody>
          <a:bodyPr wrap="square" rtlCol="0">
            <a:spAutoFit/>
          </a:bodyPr>
          <a:lstStyle/>
          <a:p>
            <a:r>
              <a:rPr lang="en-US" sz="1400" i="1" dirty="0"/>
              <a:t>RMA, “Generalized One-Dimensional Reservoir and River Water Quality Engine Prototype”, prepared for the USACE Hydrologic Engineering Center, November 2017</a:t>
            </a:r>
          </a:p>
          <a:p>
            <a:endParaRPr lang="en-US" dirty="0"/>
          </a:p>
        </p:txBody>
      </p:sp>
      <p:pic>
        <p:nvPicPr>
          <p:cNvPr id="16" name="Picture 15">
            <a:extLst>
              <a:ext uri="{FF2B5EF4-FFF2-40B4-BE49-F238E27FC236}">
                <a16:creationId xmlns:a16="http://schemas.microsoft.com/office/drawing/2014/main" id="{E7522387-49A0-68D9-C360-C7421857245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2616" y="1546375"/>
            <a:ext cx="2196480" cy="2242746"/>
          </a:xfrm>
          <a:prstGeom prst="rect">
            <a:avLst/>
          </a:prstGeom>
          <a:noFill/>
        </p:spPr>
      </p:pic>
      <p:pic>
        <p:nvPicPr>
          <p:cNvPr id="17" name="Picture 16">
            <a:extLst>
              <a:ext uri="{FF2B5EF4-FFF2-40B4-BE49-F238E27FC236}">
                <a16:creationId xmlns:a16="http://schemas.microsoft.com/office/drawing/2014/main" id="{CDDF7F2D-260F-F2FF-A6CB-CC09B284E2D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5474" y="3873960"/>
            <a:ext cx="2666674" cy="2731475"/>
          </a:xfrm>
          <a:prstGeom prst="rect">
            <a:avLst/>
          </a:prstGeom>
          <a:noFill/>
        </p:spPr>
      </p:pic>
      <p:sp>
        <p:nvSpPr>
          <p:cNvPr id="18" name="TextBox 17">
            <a:extLst>
              <a:ext uri="{FF2B5EF4-FFF2-40B4-BE49-F238E27FC236}">
                <a16:creationId xmlns:a16="http://schemas.microsoft.com/office/drawing/2014/main" id="{E4C09D82-0E2E-E79F-C7E0-E68612F21D17}"/>
              </a:ext>
            </a:extLst>
          </p:cNvPr>
          <p:cNvSpPr txBox="1"/>
          <p:nvPr/>
        </p:nvSpPr>
        <p:spPr>
          <a:xfrm>
            <a:off x="7904014" y="5403692"/>
            <a:ext cx="1163786" cy="307777"/>
          </a:xfrm>
          <a:prstGeom prst="rect">
            <a:avLst/>
          </a:prstGeom>
          <a:noFill/>
        </p:spPr>
        <p:txBody>
          <a:bodyPr wrap="square" rtlCol="0">
            <a:spAutoFit/>
          </a:bodyPr>
          <a:lstStyle/>
          <a:p>
            <a:r>
              <a:rPr lang="en-US" sz="1400" dirty="0">
                <a:solidFill>
                  <a:srgbClr val="00B0F0"/>
                </a:solidFill>
              </a:rPr>
              <a:t>1D Reservoir</a:t>
            </a:r>
          </a:p>
        </p:txBody>
      </p:sp>
      <p:sp>
        <p:nvSpPr>
          <p:cNvPr id="19" name="TextBox 18">
            <a:extLst>
              <a:ext uri="{FF2B5EF4-FFF2-40B4-BE49-F238E27FC236}">
                <a16:creationId xmlns:a16="http://schemas.microsoft.com/office/drawing/2014/main" id="{61B768E6-669F-E36E-3E9A-A60071192AB5}"/>
              </a:ext>
            </a:extLst>
          </p:cNvPr>
          <p:cNvSpPr txBox="1"/>
          <p:nvPr/>
        </p:nvSpPr>
        <p:spPr>
          <a:xfrm>
            <a:off x="7904015" y="2171060"/>
            <a:ext cx="913391" cy="307777"/>
          </a:xfrm>
          <a:prstGeom prst="rect">
            <a:avLst/>
          </a:prstGeom>
          <a:noFill/>
        </p:spPr>
        <p:txBody>
          <a:bodyPr wrap="square" rtlCol="0">
            <a:spAutoFit/>
          </a:bodyPr>
          <a:lstStyle/>
          <a:p>
            <a:r>
              <a:rPr lang="en-US" sz="1400" dirty="0">
                <a:solidFill>
                  <a:srgbClr val="00B0F0"/>
                </a:solidFill>
              </a:rPr>
              <a:t>1D Reach</a:t>
            </a:r>
          </a:p>
        </p:txBody>
      </p:sp>
      <p:sp>
        <p:nvSpPr>
          <p:cNvPr id="20" name="TextBox 19">
            <a:extLst>
              <a:ext uri="{FF2B5EF4-FFF2-40B4-BE49-F238E27FC236}">
                <a16:creationId xmlns:a16="http://schemas.microsoft.com/office/drawing/2014/main" id="{BC56247C-7360-612E-7007-AD7CA2380E98}"/>
              </a:ext>
            </a:extLst>
          </p:cNvPr>
          <p:cNvSpPr txBox="1"/>
          <p:nvPr/>
        </p:nvSpPr>
        <p:spPr>
          <a:xfrm>
            <a:off x="4191000" y="1604966"/>
            <a:ext cx="495649" cy="307777"/>
          </a:xfrm>
          <a:prstGeom prst="rect">
            <a:avLst/>
          </a:prstGeom>
          <a:noFill/>
        </p:spPr>
        <p:txBody>
          <a:bodyPr wrap="none" rtlCol="0">
            <a:spAutoFit/>
          </a:bodyPr>
          <a:lstStyle/>
          <a:p>
            <a:r>
              <a:rPr lang="en-US" sz="1400" i="1" dirty="0"/>
              <a:t>(1D)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5970-DF21-0E8B-31CB-E46DB6D54A95}"/>
              </a:ext>
            </a:extLst>
          </p:cNvPr>
          <p:cNvSpPr>
            <a:spLocks noGrp="1"/>
          </p:cNvSpPr>
          <p:nvPr>
            <p:ph type="title"/>
          </p:nvPr>
        </p:nvSpPr>
        <p:spPr>
          <a:xfrm>
            <a:off x="1676400" y="76200"/>
            <a:ext cx="5867400" cy="1162398"/>
          </a:xfrm>
        </p:spPr>
        <p:txBody>
          <a:bodyPr>
            <a:normAutofit/>
          </a:bodyPr>
          <a:lstStyle/>
          <a:p>
            <a:r>
              <a:rPr lang="en-US" dirty="0"/>
              <a:t>FY 16 - 21 Accomplishments</a:t>
            </a:r>
            <a:br>
              <a:rPr lang="en-US" dirty="0"/>
            </a:br>
            <a:r>
              <a:rPr lang="en-US" sz="2400" dirty="0"/>
              <a:t>Density-Stratified Reservoirs</a:t>
            </a:r>
            <a:endParaRPr lang="en-US" dirty="0"/>
          </a:p>
        </p:txBody>
      </p:sp>
      <p:sp>
        <p:nvSpPr>
          <p:cNvPr id="3" name="Content Placeholder 41">
            <a:extLst>
              <a:ext uri="{FF2B5EF4-FFF2-40B4-BE49-F238E27FC236}">
                <a16:creationId xmlns:a16="http://schemas.microsoft.com/office/drawing/2014/main" id="{86C070F9-B8BD-E937-0D79-FE088F50D8DC}"/>
              </a:ext>
            </a:extLst>
          </p:cNvPr>
          <p:cNvSpPr>
            <a:spLocks noGrp="1"/>
          </p:cNvSpPr>
          <p:nvPr>
            <p:ph sz="half" idx="1"/>
          </p:nvPr>
        </p:nvSpPr>
        <p:spPr>
          <a:xfrm>
            <a:off x="65731" y="1580456"/>
            <a:ext cx="5725469" cy="4896544"/>
          </a:xfrm>
        </p:spPr>
        <p:txBody>
          <a:bodyPr>
            <a:normAutofit lnSpcReduction="10000"/>
          </a:bodyPr>
          <a:lstStyle/>
          <a:p>
            <a:r>
              <a:rPr lang="en-US" sz="1800" dirty="0">
                <a:latin typeface="Arial" panose="020B0604020202020204" pitchFamily="34" charset="0"/>
                <a:cs typeface="Arial" panose="020B0604020202020204" pitchFamily="34" charset="0"/>
              </a:rPr>
              <a:t>Vertical Diffusion and Mixing Layers</a:t>
            </a:r>
          </a:p>
          <a:p>
            <a:pPr lvl="1"/>
            <a:r>
              <a:rPr lang="en-US" sz="1600" dirty="0">
                <a:latin typeface="Arial" panose="020B0604020202020204" pitchFamily="34" charset="0"/>
                <a:cs typeface="Arial" panose="020B0604020202020204" pitchFamily="34" charset="0"/>
              </a:rPr>
              <a:t>Vertical diffusion and layer stability related to surface wind and density gradient, which is in turn a function of temperature, salinity, or suspended solids</a:t>
            </a:r>
          </a:p>
          <a:p>
            <a:r>
              <a:rPr lang="en-US" sz="1800" dirty="0">
                <a:latin typeface="Arial" panose="020B0604020202020204" pitchFamily="34" charset="0"/>
                <a:cs typeface="Arial" panose="020B0604020202020204" pitchFamily="34" charset="0"/>
              </a:rPr>
              <a:t>Inflow Allocation</a:t>
            </a:r>
          </a:p>
          <a:p>
            <a:pPr lvl="1"/>
            <a:r>
              <a:rPr lang="en-US" sz="1600" dirty="0">
                <a:latin typeface="Arial" panose="020B0604020202020204" pitchFamily="34" charset="0"/>
                <a:cs typeface="Arial" panose="020B0604020202020204" pitchFamily="34" charset="0"/>
              </a:rPr>
              <a:t>Determine reservoir layer with density equal to inflow density</a:t>
            </a:r>
          </a:p>
          <a:p>
            <a:pPr lvl="1"/>
            <a:r>
              <a:rPr lang="en-US" sz="1600" dirty="0">
                <a:latin typeface="Arial" panose="020B0604020202020204" pitchFamily="34" charset="0"/>
                <a:cs typeface="Arial" panose="020B0604020202020204" pitchFamily="34" charset="0"/>
              </a:rPr>
              <a:t>If in upper or lower mixed zones (epilimnion or hypolimnion), distribute over zone</a:t>
            </a:r>
          </a:p>
          <a:p>
            <a:pPr lvl="1"/>
            <a:r>
              <a:rPr lang="en-US" sz="1600" dirty="0">
                <a:latin typeface="Arial" panose="020B0604020202020204" pitchFamily="34" charset="0"/>
                <a:cs typeface="Arial" panose="020B0604020202020204" pitchFamily="34" charset="0"/>
              </a:rPr>
              <a:t>If in stratified zone, determine thickness of inflow zone</a:t>
            </a:r>
          </a:p>
          <a:p>
            <a:r>
              <a:rPr lang="en-US" sz="1800" dirty="0">
                <a:latin typeface="Arial" panose="020B0604020202020204" pitchFamily="34" charset="0"/>
                <a:cs typeface="Arial" panose="020B0604020202020204" pitchFamily="34" charset="0"/>
              </a:rPr>
              <a:t>Withdrawal Allocation</a:t>
            </a:r>
          </a:p>
          <a:p>
            <a:pPr lvl="1"/>
            <a:r>
              <a:rPr lang="en-US" sz="1600" dirty="0">
                <a:latin typeface="Arial" panose="020B0604020202020204" pitchFamily="34" charset="0"/>
                <a:cs typeface="Arial" panose="020B0604020202020204" pitchFamily="34" charset="0"/>
              </a:rPr>
              <a:t>Layers from which water is withdrawn is a function of the outlet elevation and size, density distribution, and flow rate</a:t>
            </a:r>
          </a:p>
          <a:p>
            <a:r>
              <a:rPr lang="en-US" sz="1800" dirty="0">
                <a:latin typeface="Arial" panose="020B0604020202020204" pitchFamily="34" charset="0"/>
                <a:cs typeface="Arial" panose="020B0604020202020204" pitchFamily="34" charset="0"/>
              </a:rPr>
              <a:t>Methodologies adapted from </a:t>
            </a:r>
          </a:p>
          <a:p>
            <a:pPr lvl="1"/>
            <a:r>
              <a:rPr lang="en-US" sz="1600" dirty="0">
                <a:latin typeface="Arial" panose="020B0604020202020204" pitchFamily="34" charset="0"/>
                <a:cs typeface="Arial" panose="020B0604020202020204" pitchFamily="34" charset="0"/>
              </a:rPr>
              <a:t>HEC-RAS-WQ, CE-QUAL-R1, CE-QUAL-W2, and HEC-5Q</a:t>
            </a:r>
          </a:p>
        </p:txBody>
      </p:sp>
      <p:pic>
        <p:nvPicPr>
          <p:cNvPr id="4" name="Picture 3">
            <a:extLst>
              <a:ext uri="{FF2B5EF4-FFF2-40B4-BE49-F238E27FC236}">
                <a16:creationId xmlns:a16="http://schemas.microsoft.com/office/drawing/2014/main" id="{BB33FF28-89F3-E258-AEC0-214FF146B73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0765" y="1653084"/>
            <a:ext cx="2906069" cy="1682360"/>
          </a:xfrm>
          <a:prstGeom prst="rect">
            <a:avLst/>
          </a:prstGeom>
          <a:noFill/>
        </p:spPr>
      </p:pic>
      <p:grpSp>
        <p:nvGrpSpPr>
          <p:cNvPr id="5" name="Group 4">
            <a:extLst>
              <a:ext uri="{FF2B5EF4-FFF2-40B4-BE49-F238E27FC236}">
                <a16:creationId xmlns:a16="http://schemas.microsoft.com/office/drawing/2014/main" id="{74637D15-354D-6C24-C741-7A1E4B90B46A}"/>
              </a:ext>
            </a:extLst>
          </p:cNvPr>
          <p:cNvGrpSpPr/>
          <p:nvPr/>
        </p:nvGrpSpPr>
        <p:grpSpPr>
          <a:xfrm>
            <a:off x="6248400" y="3581400"/>
            <a:ext cx="2464047" cy="1323276"/>
            <a:chOff x="914400" y="1988226"/>
            <a:chExt cx="7161424" cy="3845922"/>
          </a:xfrm>
        </p:grpSpPr>
        <p:sp>
          <p:nvSpPr>
            <p:cNvPr id="6" name="Freeform 5">
              <a:extLst>
                <a:ext uri="{FF2B5EF4-FFF2-40B4-BE49-F238E27FC236}">
                  <a16:creationId xmlns:a16="http://schemas.microsoft.com/office/drawing/2014/main" id="{53DF1A31-D1D6-5E57-E000-3C457B06FE3D}"/>
                </a:ext>
              </a:extLst>
            </p:cNvPr>
            <p:cNvSpPr>
              <a:spLocks/>
            </p:cNvSpPr>
            <p:nvPr/>
          </p:nvSpPr>
          <p:spPr bwMode="auto">
            <a:xfrm>
              <a:off x="3369352" y="3504148"/>
              <a:ext cx="4706472" cy="2330000"/>
            </a:xfrm>
            <a:custGeom>
              <a:avLst/>
              <a:gdLst>
                <a:gd name="T0" fmla="*/ 1 w 5137"/>
                <a:gd name="T1" fmla="*/ 0 h 2401"/>
                <a:gd name="T2" fmla="*/ 1 w 5137"/>
                <a:gd name="T3" fmla="*/ 6 h 2401"/>
                <a:gd name="T4" fmla="*/ 1 w 5137"/>
                <a:gd name="T5" fmla="*/ 6 h 2401"/>
                <a:gd name="T6" fmla="*/ 1 w 5137"/>
                <a:gd name="T7" fmla="*/ 6 h 2401"/>
                <a:gd name="T8" fmla="*/ 1 w 5137"/>
                <a:gd name="T9" fmla="*/ 6 h 2401"/>
                <a:gd name="T10" fmla="*/ 1 w 5137"/>
                <a:gd name="T11" fmla="*/ 6 h 2401"/>
                <a:gd name="T12" fmla="*/ 1 w 5137"/>
                <a:gd name="T13" fmla="*/ 6 h 2401"/>
                <a:gd name="T14" fmla="*/ 1 w 5137"/>
                <a:gd name="T15" fmla="*/ 8 h 2401"/>
                <a:gd name="T16" fmla="*/ 1 w 5137"/>
                <a:gd name="T17" fmla="*/ 10 h 2401"/>
                <a:gd name="T18" fmla="*/ 1 w 5137"/>
                <a:gd name="T19" fmla="*/ 12 h 2401"/>
                <a:gd name="T20" fmla="*/ 1 w 5137"/>
                <a:gd name="T21" fmla="*/ 14 h 2401"/>
                <a:gd name="T22" fmla="*/ 1 w 5137"/>
                <a:gd name="T23" fmla="*/ 15 h 2401"/>
                <a:gd name="T24" fmla="*/ 1 w 5137"/>
                <a:gd name="T25" fmla="*/ 16 h 2401"/>
                <a:gd name="T26" fmla="*/ 1 w 5137"/>
                <a:gd name="T27" fmla="*/ 19 h 2401"/>
                <a:gd name="T28" fmla="*/ 1 w 5137"/>
                <a:gd name="T29" fmla="*/ 21 h 2401"/>
                <a:gd name="T30" fmla="*/ 1 w 5137"/>
                <a:gd name="T31" fmla="*/ 23 h 2401"/>
                <a:gd name="T32" fmla="*/ 1 w 5137"/>
                <a:gd name="T33" fmla="*/ 25 h 2401"/>
                <a:gd name="T34" fmla="*/ 1 w 5137"/>
                <a:gd name="T35" fmla="*/ 27 h 2401"/>
                <a:gd name="T36" fmla="*/ 1 w 5137"/>
                <a:gd name="T37" fmla="*/ 27 h 2401"/>
                <a:gd name="T38" fmla="*/ 1 w 5137"/>
                <a:gd name="T39" fmla="*/ 29 h 2401"/>
                <a:gd name="T40" fmla="*/ 1 w 5137"/>
                <a:gd name="T41" fmla="*/ 31 h 2401"/>
                <a:gd name="T42" fmla="*/ 1 w 5137"/>
                <a:gd name="T43" fmla="*/ 32 h 2401"/>
                <a:gd name="T44" fmla="*/ 1 w 5137"/>
                <a:gd name="T45" fmla="*/ 34 h 2401"/>
                <a:gd name="T46" fmla="*/ 1 w 5137"/>
                <a:gd name="T47" fmla="*/ 36 h 2401"/>
                <a:gd name="T48" fmla="*/ 1 w 5137"/>
                <a:gd name="T49" fmla="*/ 37 h 2401"/>
                <a:gd name="T50" fmla="*/ 1 w 5137"/>
                <a:gd name="T51" fmla="*/ 39 h 2401"/>
                <a:gd name="T52" fmla="*/ 1 w 5137"/>
                <a:gd name="T53" fmla="*/ 40 h 2401"/>
                <a:gd name="T54" fmla="*/ 1 w 5137"/>
                <a:gd name="T55" fmla="*/ 41 h 2401"/>
                <a:gd name="T56" fmla="*/ 1 w 5137"/>
                <a:gd name="T57" fmla="*/ 43 h 2401"/>
                <a:gd name="T58" fmla="*/ 1 w 5137"/>
                <a:gd name="T59" fmla="*/ 44 h 2401"/>
                <a:gd name="T60" fmla="*/ 1 w 5137"/>
                <a:gd name="T61" fmla="*/ 44 h 2401"/>
                <a:gd name="T62" fmla="*/ 1 w 5137"/>
                <a:gd name="T63" fmla="*/ 44 h 2401"/>
                <a:gd name="T64" fmla="*/ 1 w 5137"/>
                <a:gd name="T65" fmla="*/ 44 h 2401"/>
                <a:gd name="T66" fmla="*/ 1 w 5137"/>
                <a:gd name="T67" fmla="*/ 45 h 2401"/>
                <a:gd name="T68" fmla="*/ 1 w 5137"/>
                <a:gd name="T69" fmla="*/ 47 h 2401"/>
                <a:gd name="T70" fmla="*/ 1 w 5137"/>
                <a:gd name="T71" fmla="*/ 47 h 2401"/>
                <a:gd name="T72" fmla="*/ 1 w 5137"/>
                <a:gd name="T73" fmla="*/ 47 h 2401"/>
                <a:gd name="T74" fmla="*/ 1 w 5137"/>
                <a:gd name="T75" fmla="*/ 47 h 2401"/>
                <a:gd name="T76" fmla="*/ 1 w 5137"/>
                <a:gd name="T77" fmla="*/ 47 h 2401"/>
                <a:gd name="T78" fmla="*/ 1 w 5137"/>
                <a:gd name="T79" fmla="*/ 47 h 2401"/>
                <a:gd name="T80" fmla="*/ 1 w 5137"/>
                <a:gd name="T81" fmla="*/ 47 h 2401"/>
                <a:gd name="T82" fmla="*/ 1 w 5137"/>
                <a:gd name="T83" fmla="*/ 46 h 2401"/>
                <a:gd name="T84" fmla="*/ 1 w 5137"/>
                <a:gd name="T85" fmla="*/ 46 h 2401"/>
                <a:gd name="T86" fmla="*/ 1 w 5137"/>
                <a:gd name="T87" fmla="*/ 46 h 2401"/>
                <a:gd name="T88" fmla="*/ 1 w 5137"/>
                <a:gd name="T89" fmla="*/ 46 h 2401"/>
                <a:gd name="T90" fmla="*/ 1 w 5137"/>
                <a:gd name="T91" fmla="*/ 46 h 2401"/>
                <a:gd name="T92" fmla="*/ 1 w 5137"/>
                <a:gd name="T93" fmla="*/ 46 h 2401"/>
                <a:gd name="T94" fmla="*/ 1 w 5137"/>
                <a:gd name="T95" fmla="*/ 46 h 2401"/>
                <a:gd name="T96" fmla="*/ 1 w 5137"/>
                <a:gd name="T97" fmla="*/ 47 h 2401"/>
                <a:gd name="T98" fmla="*/ 1 w 5137"/>
                <a:gd name="T99" fmla="*/ 47 h 2401"/>
                <a:gd name="T100" fmla="*/ 1 w 5137"/>
                <a:gd name="T101" fmla="*/ 47 h 2401"/>
                <a:gd name="T102" fmla="*/ 1 w 5137"/>
                <a:gd name="T103" fmla="*/ 47 h 2401"/>
                <a:gd name="T104" fmla="*/ 1 w 5137"/>
                <a:gd name="T105" fmla="*/ 47 h 2401"/>
                <a:gd name="T106" fmla="*/ 1 w 5137"/>
                <a:gd name="T107" fmla="*/ 47 h 2401"/>
                <a:gd name="T108" fmla="*/ 1 w 5137"/>
                <a:gd name="T109" fmla="*/ 48 h 2401"/>
                <a:gd name="T110" fmla="*/ 1 w 5137"/>
                <a:gd name="T111" fmla="*/ 48 h 2401"/>
                <a:gd name="T112" fmla="*/ 1 w 5137"/>
                <a:gd name="T113" fmla="*/ 48 h 2401"/>
                <a:gd name="T114" fmla="*/ 1 w 5137"/>
                <a:gd name="T115" fmla="*/ 49 h 2401"/>
                <a:gd name="T116" fmla="*/ 1 w 5137"/>
                <a:gd name="T117" fmla="*/ 49 h 2401"/>
                <a:gd name="T118" fmla="*/ 1 w 5137"/>
                <a:gd name="T119" fmla="*/ 50 h 2401"/>
                <a:gd name="T120" fmla="*/ 1 w 5137"/>
                <a:gd name="T121" fmla="*/ 50 h 2401"/>
                <a:gd name="T122" fmla="*/ 1 w 5137"/>
                <a:gd name="T123" fmla="*/ 51 h 24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137"/>
                <a:gd name="T187" fmla="*/ 0 h 2401"/>
                <a:gd name="T188" fmla="*/ 5137 w 5137"/>
                <a:gd name="T189" fmla="*/ 2401 h 24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137" h="2401">
                  <a:moveTo>
                    <a:pt x="0" y="17"/>
                  </a:moveTo>
                  <a:lnTo>
                    <a:pt x="48" y="0"/>
                  </a:lnTo>
                  <a:lnTo>
                    <a:pt x="86" y="0"/>
                  </a:lnTo>
                  <a:lnTo>
                    <a:pt x="117" y="0"/>
                  </a:lnTo>
                  <a:lnTo>
                    <a:pt x="146" y="8"/>
                  </a:lnTo>
                  <a:lnTo>
                    <a:pt x="175" y="16"/>
                  </a:lnTo>
                  <a:lnTo>
                    <a:pt x="204" y="32"/>
                  </a:lnTo>
                  <a:lnTo>
                    <a:pt x="234" y="47"/>
                  </a:lnTo>
                  <a:lnTo>
                    <a:pt x="263" y="64"/>
                  </a:lnTo>
                  <a:lnTo>
                    <a:pt x="292" y="80"/>
                  </a:lnTo>
                  <a:lnTo>
                    <a:pt x="322" y="95"/>
                  </a:lnTo>
                  <a:lnTo>
                    <a:pt x="341" y="112"/>
                  </a:lnTo>
                  <a:lnTo>
                    <a:pt x="360" y="136"/>
                  </a:lnTo>
                  <a:lnTo>
                    <a:pt x="370" y="160"/>
                  </a:lnTo>
                  <a:lnTo>
                    <a:pt x="389" y="184"/>
                  </a:lnTo>
                  <a:lnTo>
                    <a:pt x="418" y="208"/>
                  </a:lnTo>
                  <a:lnTo>
                    <a:pt x="439" y="224"/>
                  </a:lnTo>
                  <a:lnTo>
                    <a:pt x="458" y="240"/>
                  </a:lnTo>
                  <a:lnTo>
                    <a:pt x="487" y="256"/>
                  </a:lnTo>
                  <a:lnTo>
                    <a:pt x="507" y="280"/>
                  </a:lnTo>
                  <a:lnTo>
                    <a:pt x="526" y="304"/>
                  </a:lnTo>
                  <a:lnTo>
                    <a:pt x="537" y="328"/>
                  </a:lnTo>
                  <a:lnTo>
                    <a:pt x="546" y="360"/>
                  </a:lnTo>
                  <a:lnTo>
                    <a:pt x="556" y="384"/>
                  </a:lnTo>
                  <a:lnTo>
                    <a:pt x="575" y="424"/>
                  </a:lnTo>
                  <a:lnTo>
                    <a:pt x="575" y="448"/>
                  </a:lnTo>
                  <a:lnTo>
                    <a:pt x="585" y="464"/>
                  </a:lnTo>
                  <a:lnTo>
                    <a:pt x="585" y="488"/>
                  </a:lnTo>
                  <a:lnTo>
                    <a:pt x="595" y="520"/>
                  </a:lnTo>
                  <a:lnTo>
                    <a:pt x="595" y="544"/>
                  </a:lnTo>
                  <a:lnTo>
                    <a:pt x="604" y="568"/>
                  </a:lnTo>
                  <a:lnTo>
                    <a:pt x="604" y="600"/>
                  </a:lnTo>
                  <a:lnTo>
                    <a:pt x="604" y="624"/>
                  </a:lnTo>
                  <a:lnTo>
                    <a:pt x="614" y="648"/>
                  </a:lnTo>
                  <a:lnTo>
                    <a:pt x="624" y="665"/>
                  </a:lnTo>
                  <a:lnTo>
                    <a:pt x="633" y="696"/>
                  </a:lnTo>
                  <a:lnTo>
                    <a:pt x="644" y="713"/>
                  </a:lnTo>
                  <a:lnTo>
                    <a:pt x="654" y="744"/>
                  </a:lnTo>
                  <a:lnTo>
                    <a:pt x="663" y="761"/>
                  </a:lnTo>
                  <a:lnTo>
                    <a:pt x="673" y="785"/>
                  </a:lnTo>
                  <a:lnTo>
                    <a:pt x="702" y="833"/>
                  </a:lnTo>
                  <a:lnTo>
                    <a:pt x="721" y="872"/>
                  </a:lnTo>
                  <a:lnTo>
                    <a:pt x="741" y="913"/>
                  </a:lnTo>
                  <a:lnTo>
                    <a:pt x="761" y="937"/>
                  </a:lnTo>
                  <a:lnTo>
                    <a:pt x="780" y="961"/>
                  </a:lnTo>
                  <a:lnTo>
                    <a:pt x="800" y="1001"/>
                  </a:lnTo>
                  <a:lnTo>
                    <a:pt x="809" y="1033"/>
                  </a:lnTo>
                  <a:lnTo>
                    <a:pt x="809" y="1057"/>
                  </a:lnTo>
                  <a:lnTo>
                    <a:pt x="809" y="1081"/>
                  </a:lnTo>
                  <a:lnTo>
                    <a:pt x="819" y="1113"/>
                  </a:lnTo>
                  <a:lnTo>
                    <a:pt x="829" y="1144"/>
                  </a:lnTo>
                  <a:lnTo>
                    <a:pt x="838" y="1168"/>
                  </a:lnTo>
                  <a:lnTo>
                    <a:pt x="848" y="1192"/>
                  </a:lnTo>
                  <a:lnTo>
                    <a:pt x="869" y="1216"/>
                  </a:lnTo>
                  <a:lnTo>
                    <a:pt x="898" y="1241"/>
                  </a:lnTo>
                  <a:lnTo>
                    <a:pt x="917" y="1265"/>
                  </a:lnTo>
                  <a:lnTo>
                    <a:pt x="946" y="1289"/>
                  </a:lnTo>
                  <a:lnTo>
                    <a:pt x="976" y="1313"/>
                  </a:lnTo>
                  <a:lnTo>
                    <a:pt x="995" y="1345"/>
                  </a:lnTo>
                  <a:lnTo>
                    <a:pt x="1005" y="1361"/>
                  </a:lnTo>
                  <a:lnTo>
                    <a:pt x="1024" y="1393"/>
                  </a:lnTo>
                  <a:lnTo>
                    <a:pt x="1034" y="1409"/>
                  </a:lnTo>
                  <a:lnTo>
                    <a:pt x="1044" y="1441"/>
                  </a:lnTo>
                  <a:lnTo>
                    <a:pt x="1063" y="1465"/>
                  </a:lnTo>
                  <a:lnTo>
                    <a:pt x="1093" y="1497"/>
                  </a:lnTo>
                  <a:lnTo>
                    <a:pt x="1112" y="1521"/>
                  </a:lnTo>
                  <a:lnTo>
                    <a:pt x="1132" y="1545"/>
                  </a:lnTo>
                  <a:lnTo>
                    <a:pt x="1161" y="1577"/>
                  </a:lnTo>
                  <a:lnTo>
                    <a:pt x="1181" y="1609"/>
                  </a:lnTo>
                  <a:lnTo>
                    <a:pt x="1200" y="1641"/>
                  </a:lnTo>
                  <a:lnTo>
                    <a:pt x="1210" y="1657"/>
                  </a:lnTo>
                  <a:lnTo>
                    <a:pt x="1220" y="1690"/>
                  </a:lnTo>
                  <a:lnTo>
                    <a:pt x="1229" y="1714"/>
                  </a:lnTo>
                  <a:lnTo>
                    <a:pt x="1239" y="1745"/>
                  </a:lnTo>
                  <a:lnTo>
                    <a:pt x="1249" y="1762"/>
                  </a:lnTo>
                  <a:lnTo>
                    <a:pt x="1268" y="1793"/>
                  </a:lnTo>
                  <a:lnTo>
                    <a:pt x="1278" y="1810"/>
                  </a:lnTo>
                  <a:lnTo>
                    <a:pt x="1308" y="1841"/>
                  </a:lnTo>
                  <a:lnTo>
                    <a:pt x="1337" y="1865"/>
                  </a:lnTo>
                  <a:lnTo>
                    <a:pt x="1376" y="1906"/>
                  </a:lnTo>
                  <a:lnTo>
                    <a:pt x="1415" y="1930"/>
                  </a:lnTo>
                  <a:lnTo>
                    <a:pt x="1435" y="1945"/>
                  </a:lnTo>
                  <a:lnTo>
                    <a:pt x="1473" y="1962"/>
                  </a:lnTo>
                  <a:lnTo>
                    <a:pt x="1503" y="1978"/>
                  </a:lnTo>
                  <a:lnTo>
                    <a:pt x="1532" y="1993"/>
                  </a:lnTo>
                  <a:lnTo>
                    <a:pt x="1552" y="2010"/>
                  </a:lnTo>
                  <a:lnTo>
                    <a:pt x="1581" y="2026"/>
                  </a:lnTo>
                  <a:lnTo>
                    <a:pt x="1630" y="2041"/>
                  </a:lnTo>
                  <a:lnTo>
                    <a:pt x="1669" y="2058"/>
                  </a:lnTo>
                  <a:lnTo>
                    <a:pt x="1698" y="2058"/>
                  </a:lnTo>
                  <a:lnTo>
                    <a:pt x="1728" y="2065"/>
                  </a:lnTo>
                  <a:lnTo>
                    <a:pt x="1767" y="2065"/>
                  </a:lnTo>
                  <a:lnTo>
                    <a:pt x="1815" y="2074"/>
                  </a:lnTo>
                  <a:lnTo>
                    <a:pt x="1855" y="2074"/>
                  </a:lnTo>
                  <a:lnTo>
                    <a:pt x="1893" y="2082"/>
                  </a:lnTo>
                  <a:lnTo>
                    <a:pt x="1933" y="2089"/>
                  </a:lnTo>
                  <a:lnTo>
                    <a:pt x="1972" y="2089"/>
                  </a:lnTo>
                  <a:lnTo>
                    <a:pt x="2001" y="2098"/>
                  </a:lnTo>
                  <a:lnTo>
                    <a:pt x="2041" y="2106"/>
                  </a:lnTo>
                  <a:lnTo>
                    <a:pt x="2089" y="2122"/>
                  </a:lnTo>
                  <a:lnTo>
                    <a:pt x="2137" y="2130"/>
                  </a:lnTo>
                  <a:lnTo>
                    <a:pt x="2177" y="2146"/>
                  </a:lnTo>
                  <a:lnTo>
                    <a:pt x="2206" y="2154"/>
                  </a:lnTo>
                  <a:lnTo>
                    <a:pt x="2235" y="2170"/>
                  </a:lnTo>
                  <a:lnTo>
                    <a:pt x="2294" y="2186"/>
                  </a:lnTo>
                  <a:lnTo>
                    <a:pt x="2352" y="2194"/>
                  </a:lnTo>
                  <a:lnTo>
                    <a:pt x="2392" y="2202"/>
                  </a:lnTo>
                  <a:lnTo>
                    <a:pt x="2431" y="2202"/>
                  </a:lnTo>
                  <a:lnTo>
                    <a:pt x="2490" y="2210"/>
                  </a:lnTo>
                  <a:lnTo>
                    <a:pt x="2528" y="2217"/>
                  </a:lnTo>
                  <a:lnTo>
                    <a:pt x="2557" y="2217"/>
                  </a:lnTo>
                  <a:lnTo>
                    <a:pt x="2578" y="2217"/>
                  </a:lnTo>
                  <a:lnTo>
                    <a:pt x="2607" y="2217"/>
                  </a:lnTo>
                  <a:lnTo>
                    <a:pt x="2636" y="2217"/>
                  </a:lnTo>
                  <a:lnTo>
                    <a:pt x="2675" y="2210"/>
                  </a:lnTo>
                  <a:lnTo>
                    <a:pt x="2704" y="2210"/>
                  </a:lnTo>
                  <a:lnTo>
                    <a:pt x="2743" y="2210"/>
                  </a:lnTo>
                  <a:lnTo>
                    <a:pt x="2763" y="2210"/>
                  </a:lnTo>
                  <a:lnTo>
                    <a:pt x="2793" y="2194"/>
                  </a:lnTo>
                  <a:lnTo>
                    <a:pt x="2831" y="2194"/>
                  </a:lnTo>
                  <a:lnTo>
                    <a:pt x="2851" y="2186"/>
                  </a:lnTo>
                  <a:lnTo>
                    <a:pt x="2890" y="2186"/>
                  </a:lnTo>
                  <a:lnTo>
                    <a:pt x="2929" y="2186"/>
                  </a:lnTo>
                  <a:lnTo>
                    <a:pt x="2958" y="2186"/>
                  </a:lnTo>
                  <a:lnTo>
                    <a:pt x="3007" y="2170"/>
                  </a:lnTo>
                  <a:lnTo>
                    <a:pt x="3036" y="2170"/>
                  </a:lnTo>
                  <a:lnTo>
                    <a:pt x="3065" y="2162"/>
                  </a:lnTo>
                  <a:lnTo>
                    <a:pt x="3085" y="2162"/>
                  </a:lnTo>
                  <a:lnTo>
                    <a:pt x="3115" y="2162"/>
                  </a:lnTo>
                  <a:lnTo>
                    <a:pt x="3144" y="2154"/>
                  </a:lnTo>
                  <a:lnTo>
                    <a:pt x="3183" y="2154"/>
                  </a:lnTo>
                  <a:lnTo>
                    <a:pt x="3232" y="2154"/>
                  </a:lnTo>
                  <a:lnTo>
                    <a:pt x="3280" y="2162"/>
                  </a:lnTo>
                  <a:lnTo>
                    <a:pt x="3309" y="2170"/>
                  </a:lnTo>
                  <a:lnTo>
                    <a:pt x="3330" y="2170"/>
                  </a:lnTo>
                  <a:lnTo>
                    <a:pt x="3359" y="2170"/>
                  </a:lnTo>
                  <a:lnTo>
                    <a:pt x="3407" y="2170"/>
                  </a:lnTo>
                  <a:lnTo>
                    <a:pt x="3456" y="2170"/>
                  </a:lnTo>
                  <a:lnTo>
                    <a:pt x="3505" y="2178"/>
                  </a:lnTo>
                  <a:lnTo>
                    <a:pt x="3535" y="2178"/>
                  </a:lnTo>
                  <a:lnTo>
                    <a:pt x="3574" y="2178"/>
                  </a:lnTo>
                  <a:lnTo>
                    <a:pt x="3603" y="2178"/>
                  </a:lnTo>
                  <a:lnTo>
                    <a:pt x="3632" y="2178"/>
                  </a:lnTo>
                  <a:lnTo>
                    <a:pt x="3671" y="2178"/>
                  </a:lnTo>
                  <a:lnTo>
                    <a:pt x="3729" y="2186"/>
                  </a:lnTo>
                  <a:lnTo>
                    <a:pt x="3769" y="2186"/>
                  </a:lnTo>
                  <a:lnTo>
                    <a:pt x="3798" y="2186"/>
                  </a:lnTo>
                  <a:lnTo>
                    <a:pt x="3827" y="2186"/>
                  </a:lnTo>
                  <a:lnTo>
                    <a:pt x="3857" y="2186"/>
                  </a:lnTo>
                  <a:lnTo>
                    <a:pt x="3886" y="2186"/>
                  </a:lnTo>
                  <a:lnTo>
                    <a:pt x="3915" y="2186"/>
                  </a:lnTo>
                  <a:lnTo>
                    <a:pt x="3935" y="2186"/>
                  </a:lnTo>
                  <a:lnTo>
                    <a:pt x="3965" y="2186"/>
                  </a:lnTo>
                  <a:lnTo>
                    <a:pt x="3994" y="2186"/>
                  </a:lnTo>
                  <a:lnTo>
                    <a:pt x="4032" y="2186"/>
                  </a:lnTo>
                  <a:lnTo>
                    <a:pt x="4052" y="2186"/>
                  </a:lnTo>
                  <a:lnTo>
                    <a:pt x="4101" y="2194"/>
                  </a:lnTo>
                  <a:lnTo>
                    <a:pt x="4140" y="2202"/>
                  </a:lnTo>
                  <a:lnTo>
                    <a:pt x="4179" y="2210"/>
                  </a:lnTo>
                  <a:lnTo>
                    <a:pt x="4208" y="2210"/>
                  </a:lnTo>
                  <a:lnTo>
                    <a:pt x="4237" y="2217"/>
                  </a:lnTo>
                  <a:lnTo>
                    <a:pt x="4266" y="2217"/>
                  </a:lnTo>
                  <a:lnTo>
                    <a:pt x="4287" y="2217"/>
                  </a:lnTo>
                  <a:lnTo>
                    <a:pt x="4326" y="2226"/>
                  </a:lnTo>
                  <a:lnTo>
                    <a:pt x="4364" y="2234"/>
                  </a:lnTo>
                  <a:lnTo>
                    <a:pt x="4404" y="2241"/>
                  </a:lnTo>
                  <a:lnTo>
                    <a:pt x="4433" y="2250"/>
                  </a:lnTo>
                  <a:lnTo>
                    <a:pt x="4462" y="2250"/>
                  </a:lnTo>
                  <a:lnTo>
                    <a:pt x="4491" y="2250"/>
                  </a:lnTo>
                  <a:lnTo>
                    <a:pt x="4540" y="2265"/>
                  </a:lnTo>
                  <a:lnTo>
                    <a:pt x="4579" y="2282"/>
                  </a:lnTo>
                  <a:lnTo>
                    <a:pt x="4628" y="2298"/>
                  </a:lnTo>
                  <a:lnTo>
                    <a:pt x="4677" y="2306"/>
                  </a:lnTo>
                  <a:lnTo>
                    <a:pt x="4706" y="2313"/>
                  </a:lnTo>
                  <a:lnTo>
                    <a:pt x="4746" y="2322"/>
                  </a:lnTo>
                  <a:lnTo>
                    <a:pt x="4784" y="2330"/>
                  </a:lnTo>
                  <a:lnTo>
                    <a:pt x="4804" y="2338"/>
                  </a:lnTo>
                  <a:lnTo>
                    <a:pt x="4834" y="2346"/>
                  </a:lnTo>
                  <a:lnTo>
                    <a:pt x="4863" y="2354"/>
                  </a:lnTo>
                  <a:lnTo>
                    <a:pt x="4901" y="2362"/>
                  </a:lnTo>
                  <a:lnTo>
                    <a:pt x="4922" y="2370"/>
                  </a:lnTo>
                  <a:lnTo>
                    <a:pt x="4951" y="2370"/>
                  </a:lnTo>
                  <a:lnTo>
                    <a:pt x="4989" y="2370"/>
                  </a:lnTo>
                  <a:lnTo>
                    <a:pt x="5018" y="2370"/>
                  </a:lnTo>
                  <a:lnTo>
                    <a:pt x="5049" y="2378"/>
                  </a:lnTo>
                  <a:lnTo>
                    <a:pt x="5107" y="2394"/>
                  </a:lnTo>
                  <a:lnTo>
                    <a:pt x="5136" y="2400"/>
                  </a:lnTo>
                </a:path>
              </a:pathLst>
            </a:custGeom>
            <a:noFill/>
            <a:ln w="25400" cap="rnd">
              <a:solidFill>
                <a:schemeClr val="tx1"/>
              </a:solidFill>
              <a:round/>
              <a:headEnd type="none" w="sm" len="sm"/>
              <a:tailEnd type="none" w="sm" len="sm"/>
            </a:ln>
          </p:spPr>
          <p:txBody>
            <a:bodyP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7" name="Rectangle 6">
              <a:extLst>
                <a:ext uri="{FF2B5EF4-FFF2-40B4-BE49-F238E27FC236}">
                  <a16:creationId xmlns:a16="http://schemas.microsoft.com/office/drawing/2014/main" id="{A8DCD8B0-6957-A3CF-736C-76D135FCAFAB}"/>
                </a:ext>
              </a:extLst>
            </p:cNvPr>
            <p:cNvSpPr>
              <a:spLocks noChangeArrowheads="1"/>
            </p:cNvSpPr>
            <p:nvPr/>
          </p:nvSpPr>
          <p:spPr bwMode="auto">
            <a:xfrm>
              <a:off x="7222227" y="2452151"/>
              <a:ext cx="487967" cy="3262844"/>
            </a:xfrm>
            <a:prstGeom prst="rect">
              <a:avLst/>
            </a:prstGeom>
            <a:blipFill>
              <a:blip r:embed="rId4" cstate="print"/>
              <a:tile tx="0" ty="0" sx="100000" sy="100000" flip="none" algn="tl"/>
            </a:blipFill>
            <a:ln w="12700">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8" name="Line 12">
              <a:extLst>
                <a:ext uri="{FF2B5EF4-FFF2-40B4-BE49-F238E27FC236}">
                  <a16:creationId xmlns:a16="http://schemas.microsoft.com/office/drawing/2014/main" id="{EAF50835-44ED-E21C-9E76-E3EE47DF9E91}"/>
                </a:ext>
              </a:extLst>
            </p:cNvPr>
            <p:cNvSpPr>
              <a:spLocks noChangeShapeType="1"/>
            </p:cNvSpPr>
            <p:nvPr/>
          </p:nvSpPr>
          <p:spPr bwMode="auto">
            <a:xfrm>
              <a:off x="7083396" y="4623868"/>
              <a:ext cx="901707" cy="170951"/>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9" name="Line 13">
              <a:extLst>
                <a:ext uri="{FF2B5EF4-FFF2-40B4-BE49-F238E27FC236}">
                  <a16:creationId xmlns:a16="http://schemas.microsoft.com/office/drawing/2014/main" id="{1C69600D-1808-ADEC-3808-E104D9D89D13}"/>
                </a:ext>
              </a:extLst>
            </p:cNvPr>
            <p:cNvSpPr>
              <a:spLocks noChangeShapeType="1"/>
            </p:cNvSpPr>
            <p:nvPr/>
          </p:nvSpPr>
          <p:spPr bwMode="auto">
            <a:xfrm>
              <a:off x="3287047" y="2726111"/>
              <a:ext cx="900332" cy="170950"/>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10" name="Line 14">
              <a:extLst>
                <a:ext uri="{FF2B5EF4-FFF2-40B4-BE49-F238E27FC236}">
                  <a16:creationId xmlns:a16="http://schemas.microsoft.com/office/drawing/2014/main" id="{F664E17D-D856-2E4D-1833-B5DD581F7645}"/>
                </a:ext>
              </a:extLst>
            </p:cNvPr>
            <p:cNvSpPr>
              <a:spLocks noChangeShapeType="1"/>
            </p:cNvSpPr>
            <p:nvPr/>
          </p:nvSpPr>
          <p:spPr bwMode="auto">
            <a:xfrm>
              <a:off x="3431207" y="2670594"/>
              <a:ext cx="3786895"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11" name="Line 15">
              <a:extLst>
                <a:ext uri="{FF2B5EF4-FFF2-40B4-BE49-F238E27FC236}">
                  <a16:creationId xmlns:a16="http://schemas.microsoft.com/office/drawing/2014/main" id="{EE5560D5-A6CF-5DAD-997A-1E617A31D8A9}"/>
                </a:ext>
              </a:extLst>
            </p:cNvPr>
            <p:cNvSpPr>
              <a:spLocks noChangeShapeType="1"/>
            </p:cNvSpPr>
            <p:nvPr/>
          </p:nvSpPr>
          <p:spPr bwMode="auto">
            <a:xfrm>
              <a:off x="3656634" y="3015661"/>
              <a:ext cx="3561468"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12" name="Line 16">
              <a:extLst>
                <a:ext uri="{FF2B5EF4-FFF2-40B4-BE49-F238E27FC236}">
                  <a16:creationId xmlns:a16="http://schemas.microsoft.com/office/drawing/2014/main" id="{686BC55D-580A-C222-C3CE-5E5E7DFFAF73}"/>
                </a:ext>
              </a:extLst>
            </p:cNvPr>
            <p:cNvSpPr>
              <a:spLocks noChangeShapeType="1"/>
            </p:cNvSpPr>
            <p:nvPr/>
          </p:nvSpPr>
          <p:spPr bwMode="auto">
            <a:xfrm>
              <a:off x="3792715" y="3302690"/>
              <a:ext cx="3425387"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13" name="Line 17">
              <a:extLst>
                <a:ext uri="{FF2B5EF4-FFF2-40B4-BE49-F238E27FC236}">
                  <a16:creationId xmlns:a16="http://schemas.microsoft.com/office/drawing/2014/main" id="{20B86ADB-AC9F-50B5-B446-4986B9270281}"/>
                </a:ext>
              </a:extLst>
            </p:cNvPr>
            <p:cNvSpPr>
              <a:spLocks noChangeShapeType="1"/>
            </p:cNvSpPr>
            <p:nvPr/>
          </p:nvSpPr>
          <p:spPr bwMode="auto">
            <a:xfrm>
              <a:off x="3792715" y="3646703"/>
              <a:ext cx="3425387"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14" name="Line 18">
              <a:extLst>
                <a:ext uri="{FF2B5EF4-FFF2-40B4-BE49-F238E27FC236}">
                  <a16:creationId xmlns:a16="http://schemas.microsoft.com/office/drawing/2014/main" id="{0ABBD0C6-5B49-1D6B-61AD-2B3E17281722}"/>
                </a:ext>
              </a:extLst>
            </p:cNvPr>
            <p:cNvSpPr>
              <a:spLocks noChangeShapeType="1"/>
            </p:cNvSpPr>
            <p:nvPr/>
          </p:nvSpPr>
          <p:spPr bwMode="auto">
            <a:xfrm>
              <a:off x="4018142" y="4048755"/>
              <a:ext cx="3199960"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15" name="Line 19">
              <a:extLst>
                <a:ext uri="{FF2B5EF4-FFF2-40B4-BE49-F238E27FC236}">
                  <a16:creationId xmlns:a16="http://schemas.microsoft.com/office/drawing/2014/main" id="{99EE5F71-FB2B-9674-5F4A-0CFD1A6E00C6}"/>
                </a:ext>
              </a:extLst>
            </p:cNvPr>
            <p:cNvSpPr>
              <a:spLocks noChangeShapeType="1"/>
            </p:cNvSpPr>
            <p:nvPr/>
          </p:nvSpPr>
          <p:spPr bwMode="auto">
            <a:xfrm>
              <a:off x="4152848" y="4392767"/>
              <a:ext cx="3065254"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16" name="Line 20">
              <a:extLst>
                <a:ext uri="{FF2B5EF4-FFF2-40B4-BE49-F238E27FC236}">
                  <a16:creationId xmlns:a16="http://schemas.microsoft.com/office/drawing/2014/main" id="{54A42961-C780-25D9-07F0-A8BC0964CDF2}"/>
                </a:ext>
              </a:extLst>
            </p:cNvPr>
            <p:cNvSpPr>
              <a:spLocks noChangeShapeType="1"/>
            </p:cNvSpPr>
            <p:nvPr/>
          </p:nvSpPr>
          <p:spPr bwMode="auto">
            <a:xfrm>
              <a:off x="4378275" y="4364028"/>
              <a:ext cx="2839828"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17" name="Line 21">
              <a:extLst>
                <a:ext uri="{FF2B5EF4-FFF2-40B4-BE49-F238E27FC236}">
                  <a16:creationId xmlns:a16="http://schemas.microsoft.com/office/drawing/2014/main" id="{FD3898D8-F6CF-A1E1-26EE-E98228596F38}"/>
                </a:ext>
              </a:extLst>
            </p:cNvPr>
            <p:cNvSpPr>
              <a:spLocks noChangeShapeType="1"/>
            </p:cNvSpPr>
            <p:nvPr/>
          </p:nvSpPr>
          <p:spPr bwMode="auto">
            <a:xfrm>
              <a:off x="4558341" y="5139887"/>
              <a:ext cx="2659761" cy="0"/>
            </a:xfrm>
            <a:prstGeom prst="line">
              <a:avLst/>
            </a:prstGeom>
            <a:noFill/>
            <a:ln w="127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grpSp>
          <p:nvGrpSpPr>
            <p:cNvPr id="18" name="Group 17">
              <a:extLst>
                <a:ext uri="{FF2B5EF4-FFF2-40B4-BE49-F238E27FC236}">
                  <a16:creationId xmlns:a16="http://schemas.microsoft.com/office/drawing/2014/main" id="{0755743A-8EF6-BBE4-B23C-8435F1747B4F}"/>
                </a:ext>
              </a:extLst>
            </p:cNvPr>
            <p:cNvGrpSpPr>
              <a:grpSpLocks/>
            </p:cNvGrpSpPr>
            <p:nvPr/>
          </p:nvGrpSpPr>
          <p:grpSpPr bwMode="auto">
            <a:xfrm>
              <a:off x="3315366" y="3670975"/>
              <a:ext cx="550327" cy="1110126"/>
              <a:chOff x="2717112" y="2191"/>
              <a:chExt cx="550327" cy="1052"/>
            </a:xfrm>
          </p:grpSpPr>
          <p:sp>
            <p:nvSpPr>
              <p:cNvPr id="38" name="Line 23">
                <a:extLst>
                  <a:ext uri="{FF2B5EF4-FFF2-40B4-BE49-F238E27FC236}">
                    <a16:creationId xmlns:a16="http://schemas.microsoft.com/office/drawing/2014/main" id="{FBBEE6C9-5C29-8F0E-4B0A-DBE6DCC9C83D}"/>
                  </a:ext>
                </a:extLst>
              </p:cNvPr>
              <p:cNvSpPr>
                <a:spLocks noChangeShapeType="1"/>
              </p:cNvSpPr>
              <p:nvPr/>
            </p:nvSpPr>
            <p:spPr bwMode="auto">
              <a:xfrm>
                <a:off x="2717119" y="2191"/>
                <a:ext cx="0" cy="598"/>
              </a:xfrm>
              <a:prstGeom prst="line">
                <a:avLst/>
              </a:prstGeom>
              <a:noFill/>
              <a:ln w="12700">
                <a:solidFill>
                  <a:schemeClr val="tx1"/>
                </a:solidFill>
                <a:round/>
                <a:headEnd type="none" w="sm" len="sm"/>
                <a:tailEnd type="stealth" w="med" len="me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39" name="Rectangle 38">
                <a:extLst>
                  <a:ext uri="{FF2B5EF4-FFF2-40B4-BE49-F238E27FC236}">
                    <a16:creationId xmlns:a16="http://schemas.microsoft.com/office/drawing/2014/main" id="{7C679819-8F9B-2705-82E5-40790DB9BB41}"/>
                  </a:ext>
                </a:extLst>
              </p:cNvPr>
              <p:cNvSpPr>
                <a:spLocks noChangeArrowheads="1"/>
              </p:cNvSpPr>
              <p:nvPr/>
            </p:nvSpPr>
            <p:spPr bwMode="auto">
              <a:xfrm>
                <a:off x="2717112" y="2496"/>
                <a:ext cx="550327" cy="747"/>
              </a:xfrm>
              <a:prstGeom prst="rect">
                <a:avLst/>
              </a:prstGeom>
              <a:noFill/>
              <a:ln w="9525">
                <a:noFill/>
                <a:miter lim="800000"/>
                <a:headEnd/>
                <a:tailEnd/>
              </a:ln>
            </p:spPr>
            <p:txBody>
              <a:bodyPr wrap="none" lIns="69056" tIns="34529" rIns="69056" bIns="34529">
                <a:spAutoFit/>
              </a:bodyP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0" hangingPunct="0"/>
                <a:r>
                  <a:rPr lang="en-US" sz="1800" dirty="0">
                    <a:latin typeface="Times New Roman" pitchFamily="18" charset="0"/>
                  </a:rPr>
                  <a:t>z</a:t>
                </a:r>
              </a:p>
            </p:txBody>
          </p:sp>
        </p:grpSp>
        <p:sp>
          <p:nvSpPr>
            <p:cNvPr id="19" name="Rectangle 18">
              <a:extLst>
                <a:ext uri="{FF2B5EF4-FFF2-40B4-BE49-F238E27FC236}">
                  <a16:creationId xmlns:a16="http://schemas.microsoft.com/office/drawing/2014/main" id="{C6767350-3106-96AB-CEF4-A3CF1A684160}"/>
                </a:ext>
              </a:extLst>
            </p:cNvPr>
            <p:cNvSpPr>
              <a:spLocks noChangeArrowheads="1"/>
            </p:cNvSpPr>
            <p:nvPr/>
          </p:nvSpPr>
          <p:spPr bwMode="auto">
            <a:xfrm rot="939529">
              <a:off x="914400" y="2326580"/>
              <a:ext cx="2771100" cy="810435"/>
            </a:xfrm>
            <a:prstGeom prst="rect">
              <a:avLst/>
            </a:prstGeom>
            <a:no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0" name="Line 91">
              <a:extLst>
                <a:ext uri="{FF2B5EF4-FFF2-40B4-BE49-F238E27FC236}">
                  <a16:creationId xmlns:a16="http://schemas.microsoft.com/office/drawing/2014/main" id="{DAB8F7E3-6A8B-7FB3-C079-1FCFA86FC4AE}"/>
                </a:ext>
              </a:extLst>
            </p:cNvPr>
            <p:cNvSpPr>
              <a:spLocks noChangeShapeType="1"/>
            </p:cNvSpPr>
            <p:nvPr/>
          </p:nvSpPr>
          <p:spPr bwMode="auto">
            <a:xfrm rot="939529">
              <a:off x="3189368" y="2575895"/>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1" name="Line 92">
              <a:extLst>
                <a:ext uri="{FF2B5EF4-FFF2-40B4-BE49-F238E27FC236}">
                  <a16:creationId xmlns:a16="http://schemas.microsoft.com/office/drawing/2014/main" id="{22ED70C4-3444-C62F-9C76-5F6C7D0C5013}"/>
                </a:ext>
              </a:extLst>
            </p:cNvPr>
            <p:cNvSpPr>
              <a:spLocks noChangeShapeType="1"/>
            </p:cNvSpPr>
            <p:nvPr/>
          </p:nvSpPr>
          <p:spPr bwMode="auto">
            <a:xfrm rot="939529">
              <a:off x="2998778" y="2522471"/>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2" name="Line 93">
              <a:extLst>
                <a:ext uri="{FF2B5EF4-FFF2-40B4-BE49-F238E27FC236}">
                  <a16:creationId xmlns:a16="http://schemas.microsoft.com/office/drawing/2014/main" id="{57FA222F-F0B3-A909-5F0D-CFB55323A3BC}"/>
                </a:ext>
              </a:extLst>
            </p:cNvPr>
            <p:cNvSpPr>
              <a:spLocks noChangeShapeType="1"/>
            </p:cNvSpPr>
            <p:nvPr/>
          </p:nvSpPr>
          <p:spPr bwMode="auto">
            <a:xfrm rot="939529">
              <a:off x="2808189" y="2469046"/>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3" name="Line 94">
              <a:extLst>
                <a:ext uri="{FF2B5EF4-FFF2-40B4-BE49-F238E27FC236}">
                  <a16:creationId xmlns:a16="http://schemas.microsoft.com/office/drawing/2014/main" id="{9FE1C28A-0877-A41C-6847-66B587BEA3FA}"/>
                </a:ext>
              </a:extLst>
            </p:cNvPr>
            <p:cNvSpPr>
              <a:spLocks noChangeShapeType="1"/>
            </p:cNvSpPr>
            <p:nvPr/>
          </p:nvSpPr>
          <p:spPr bwMode="auto">
            <a:xfrm rot="939529">
              <a:off x="3379957" y="2629320"/>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4" name="Line 95">
              <a:extLst>
                <a:ext uri="{FF2B5EF4-FFF2-40B4-BE49-F238E27FC236}">
                  <a16:creationId xmlns:a16="http://schemas.microsoft.com/office/drawing/2014/main" id="{1F3EE36C-A00A-00A8-F4E4-C464E208098A}"/>
                </a:ext>
              </a:extLst>
            </p:cNvPr>
            <p:cNvSpPr>
              <a:spLocks noChangeShapeType="1"/>
            </p:cNvSpPr>
            <p:nvPr/>
          </p:nvSpPr>
          <p:spPr bwMode="auto">
            <a:xfrm rot="939529">
              <a:off x="1728181" y="2166307"/>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5" name="Line 96">
              <a:extLst>
                <a:ext uri="{FF2B5EF4-FFF2-40B4-BE49-F238E27FC236}">
                  <a16:creationId xmlns:a16="http://schemas.microsoft.com/office/drawing/2014/main" id="{E91FCE1F-45A6-5945-63AA-2D795E8AEEC1}"/>
                </a:ext>
              </a:extLst>
            </p:cNvPr>
            <p:cNvSpPr>
              <a:spLocks noChangeShapeType="1"/>
            </p:cNvSpPr>
            <p:nvPr/>
          </p:nvSpPr>
          <p:spPr bwMode="auto">
            <a:xfrm rot="939529">
              <a:off x="2045831" y="2255348"/>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6" name="Line 97">
              <a:extLst>
                <a:ext uri="{FF2B5EF4-FFF2-40B4-BE49-F238E27FC236}">
                  <a16:creationId xmlns:a16="http://schemas.microsoft.com/office/drawing/2014/main" id="{BC56A649-E847-B3C1-A6B1-96C1FD2E6B8B}"/>
                </a:ext>
              </a:extLst>
            </p:cNvPr>
            <p:cNvSpPr>
              <a:spLocks noChangeShapeType="1"/>
            </p:cNvSpPr>
            <p:nvPr/>
          </p:nvSpPr>
          <p:spPr bwMode="auto">
            <a:xfrm rot="939529">
              <a:off x="2299950" y="2326581"/>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7" name="Line 98">
              <a:extLst>
                <a:ext uri="{FF2B5EF4-FFF2-40B4-BE49-F238E27FC236}">
                  <a16:creationId xmlns:a16="http://schemas.microsoft.com/office/drawing/2014/main" id="{043C1A1C-AAB6-F4DE-124D-B8688A57A676}"/>
                </a:ext>
              </a:extLst>
            </p:cNvPr>
            <p:cNvSpPr>
              <a:spLocks noChangeShapeType="1"/>
            </p:cNvSpPr>
            <p:nvPr/>
          </p:nvSpPr>
          <p:spPr bwMode="auto">
            <a:xfrm rot="939529">
              <a:off x="2554069" y="2397814"/>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8" name="Line 99">
              <a:extLst>
                <a:ext uri="{FF2B5EF4-FFF2-40B4-BE49-F238E27FC236}">
                  <a16:creationId xmlns:a16="http://schemas.microsoft.com/office/drawing/2014/main" id="{C98D5286-4A5B-7E4C-9A04-002FC47DE939}"/>
                </a:ext>
              </a:extLst>
            </p:cNvPr>
            <p:cNvSpPr>
              <a:spLocks noChangeShapeType="1"/>
            </p:cNvSpPr>
            <p:nvPr/>
          </p:nvSpPr>
          <p:spPr bwMode="auto">
            <a:xfrm rot="939529">
              <a:off x="1283473" y="2041650"/>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29" name="Line 100">
              <a:extLst>
                <a:ext uri="{FF2B5EF4-FFF2-40B4-BE49-F238E27FC236}">
                  <a16:creationId xmlns:a16="http://schemas.microsoft.com/office/drawing/2014/main" id="{DE37C7B7-476D-55D1-C7E2-95C4B1966983}"/>
                </a:ext>
              </a:extLst>
            </p:cNvPr>
            <p:cNvSpPr>
              <a:spLocks noChangeShapeType="1"/>
            </p:cNvSpPr>
            <p:nvPr/>
          </p:nvSpPr>
          <p:spPr bwMode="auto">
            <a:xfrm rot="939529">
              <a:off x="1537592" y="2112883"/>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30" name="Line 101">
              <a:extLst>
                <a:ext uri="{FF2B5EF4-FFF2-40B4-BE49-F238E27FC236}">
                  <a16:creationId xmlns:a16="http://schemas.microsoft.com/office/drawing/2014/main" id="{95165D50-9E50-2AC9-B814-A2ADF652DCA7}"/>
                </a:ext>
              </a:extLst>
            </p:cNvPr>
            <p:cNvSpPr>
              <a:spLocks noChangeShapeType="1"/>
            </p:cNvSpPr>
            <p:nvPr/>
          </p:nvSpPr>
          <p:spPr bwMode="auto">
            <a:xfrm rot="939529">
              <a:off x="1092883" y="1988226"/>
              <a:ext cx="0" cy="810435"/>
            </a:xfrm>
            <a:prstGeom prst="line">
              <a:avLst/>
            </a:prstGeom>
            <a:noFill/>
            <a:ln w="9525">
              <a:solidFill>
                <a:schemeClr val="tx1"/>
              </a:solidFill>
              <a:round/>
              <a:headEnd/>
              <a:tailEn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31" name="Line 102">
              <a:extLst>
                <a:ext uri="{FF2B5EF4-FFF2-40B4-BE49-F238E27FC236}">
                  <a16:creationId xmlns:a16="http://schemas.microsoft.com/office/drawing/2014/main" id="{0C022FF8-96B0-7B1D-EB7D-30339F6A2773}"/>
                </a:ext>
              </a:extLst>
            </p:cNvPr>
            <p:cNvSpPr>
              <a:spLocks noChangeShapeType="1"/>
            </p:cNvSpPr>
            <p:nvPr/>
          </p:nvSpPr>
          <p:spPr bwMode="auto">
            <a:xfrm>
              <a:off x="3220401" y="3018081"/>
              <a:ext cx="900332" cy="170950"/>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32" name="Line 103">
              <a:extLst>
                <a:ext uri="{FF2B5EF4-FFF2-40B4-BE49-F238E27FC236}">
                  <a16:creationId xmlns:a16="http://schemas.microsoft.com/office/drawing/2014/main" id="{78CC4940-72F1-AA5A-9F0D-15C9F826C813}"/>
                </a:ext>
              </a:extLst>
            </p:cNvPr>
            <p:cNvSpPr>
              <a:spLocks noChangeShapeType="1"/>
            </p:cNvSpPr>
            <p:nvPr/>
          </p:nvSpPr>
          <p:spPr bwMode="auto">
            <a:xfrm>
              <a:off x="3171417" y="3305667"/>
              <a:ext cx="900332" cy="170950"/>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33" name="Line 107">
              <a:extLst>
                <a:ext uri="{FF2B5EF4-FFF2-40B4-BE49-F238E27FC236}">
                  <a16:creationId xmlns:a16="http://schemas.microsoft.com/office/drawing/2014/main" id="{2BA3F20C-CF4E-8422-3120-71EB85FA187C}"/>
                </a:ext>
              </a:extLst>
            </p:cNvPr>
            <p:cNvSpPr>
              <a:spLocks noChangeShapeType="1"/>
            </p:cNvSpPr>
            <p:nvPr/>
          </p:nvSpPr>
          <p:spPr bwMode="auto">
            <a:xfrm rot="1010829">
              <a:off x="1660629" y="3246338"/>
              <a:ext cx="630920" cy="0"/>
            </a:xfrm>
            <a:prstGeom prst="line">
              <a:avLst/>
            </a:prstGeom>
            <a:noFill/>
            <a:ln w="12700">
              <a:solidFill>
                <a:schemeClr val="tx1"/>
              </a:solidFill>
              <a:round/>
              <a:headEnd type="none" w="sm" len="sm"/>
              <a:tailEnd type="stealth" w="med" len="me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34" name="Rectangle 33">
              <a:extLst>
                <a:ext uri="{FF2B5EF4-FFF2-40B4-BE49-F238E27FC236}">
                  <a16:creationId xmlns:a16="http://schemas.microsoft.com/office/drawing/2014/main" id="{79781D80-A81C-B371-90C0-5EC743B5FB9C}"/>
                </a:ext>
              </a:extLst>
            </p:cNvPr>
            <p:cNvSpPr>
              <a:spLocks noChangeArrowheads="1"/>
            </p:cNvSpPr>
            <p:nvPr/>
          </p:nvSpPr>
          <p:spPr bwMode="auto">
            <a:xfrm rot="1010829">
              <a:off x="2149892" y="2919785"/>
              <a:ext cx="579483" cy="788319"/>
            </a:xfrm>
            <a:prstGeom prst="rect">
              <a:avLst/>
            </a:prstGeom>
            <a:noFill/>
            <a:ln w="9525">
              <a:noFill/>
              <a:miter lim="800000"/>
              <a:headEnd/>
              <a:tailEnd/>
            </a:ln>
          </p:spPr>
          <p:txBody>
            <a:bodyPr wrap="none" lIns="69056" tIns="34529" rIns="69056" bIns="34529">
              <a:spAutoFit/>
            </a:bodyP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0" hangingPunct="0"/>
              <a:r>
                <a:rPr lang="en-US" sz="1800" dirty="0">
                  <a:latin typeface="Times New Roman" pitchFamily="18" charset="0"/>
                </a:rPr>
                <a:t>x</a:t>
              </a:r>
            </a:p>
          </p:txBody>
        </p:sp>
        <p:sp>
          <p:nvSpPr>
            <p:cNvPr id="35" name="Rectangle 34">
              <a:extLst>
                <a:ext uri="{FF2B5EF4-FFF2-40B4-BE49-F238E27FC236}">
                  <a16:creationId xmlns:a16="http://schemas.microsoft.com/office/drawing/2014/main" id="{B92C951E-95BA-E68A-0657-0040AFEBDDB9}"/>
                </a:ext>
              </a:extLst>
            </p:cNvPr>
            <p:cNvSpPr>
              <a:spLocks noChangeArrowheads="1"/>
            </p:cNvSpPr>
            <p:nvPr/>
          </p:nvSpPr>
          <p:spPr bwMode="auto">
            <a:xfrm rot="904813">
              <a:off x="1863687" y="2367622"/>
              <a:ext cx="579483" cy="788319"/>
            </a:xfrm>
            <a:prstGeom prst="rect">
              <a:avLst/>
            </a:prstGeom>
            <a:noFill/>
            <a:ln w="9525">
              <a:noFill/>
              <a:miter lim="800000"/>
              <a:headEnd/>
              <a:tailEnd/>
            </a:ln>
          </p:spPr>
          <p:txBody>
            <a:bodyPr wrap="none" lIns="69056" tIns="34529" rIns="69056" bIns="34529">
              <a:spAutoFit/>
            </a:bodyP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0" hangingPunct="0"/>
              <a:r>
                <a:rPr lang="en-US" sz="1800" dirty="0">
                  <a:latin typeface="Times New Roman" pitchFamily="18" charset="0"/>
                </a:rPr>
                <a:t>u</a:t>
              </a:r>
            </a:p>
          </p:txBody>
        </p:sp>
        <p:sp>
          <p:nvSpPr>
            <p:cNvPr id="36" name="Line 107">
              <a:extLst>
                <a:ext uri="{FF2B5EF4-FFF2-40B4-BE49-F238E27FC236}">
                  <a16:creationId xmlns:a16="http://schemas.microsoft.com/office/drawing/2014/main" id="{F726E12D-E609-CF61-A7A9-CFB81B3712CE}"/>
                </a:ext>
              </a:extLst>
            </p:cNvPr>
            <p:cNvSpPr>
              <a:spLocks noChangeShapeType="1"/>
            </p:cNvSpPr>
            <p:nvPr/>
          </p:nvSpPr>
          <p:spPr bwMode="auto">
            <a:xfrm rot="1010829">
              <a:off x="1049601" y="2655856"/>
              <a:ext cx="1992457" cy="3619"/>
            </a:xfrm>
            <a:prstGeom prst="line">
              <a:avLst/>
            </a:prstGeom>
            <a:noFill/>
            <a:ln w="19050">
              <a:solidFill>
                <a:schemeClr val="tx1"/>
              </a:solidFill>
              <a:round/>
              <a:headEnd type="none" w="sm" len="sm"/>
              <a:tailEnd type="stealth" w="med" len="med"/>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sp>
          <p:nvSpPr>
            <p:cNvPr id="37" name="Line 12">
              <a:extLst>
                <a:ext uri="{FF2B5EF4-FFF2-40B4-BE49-F238E27FC236}">
                  <a16:creationId xmlns:a16="http://schemas.microsoft.com/office/drawing/2014/main" id="{BB543D4E-3D1D-FC56-2566-1CEDFBF0B3E0}"/>
                </a:ext>
              </a:extLst>
            </p:cNvPr>
            <p:cNvSpPr>
              <a:spLocks noChangeShapeType="1"/>
            </p:cNvSpPr>
            <p:nvPr/>
          </p:nvSpPr>
          <p:spPr bwMode="auto">
            <a:xfrm>
              <a:off x="7086600" y="3867649"/>
              <a:ext cx="901707" cy="170951"/>
            </a:xfrm>
            <a:prstGeom prst="line">
              <a:avLst/>
            </a:prstGeom>
            <a:noFill/>
            <a:ln w="50800">
              <a:solidFill>
                <a:schemeClr val="accent2"/>
              </a:solidFill>
              <a:round/>
              <a:headEnd type="none" w="sm" len="sm"/>
              <a:tailEnd type="stealth" w="med" len="lg"/>
            </a:ln>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500"/>
            </a:p>
          </p:txBody>
        </p:sp>
      </p:grpSp>
      <p:pic>
        <p:nvPicPr>
          <p:cNvPr id="40" name="Picture 39">
            <a:extLst>
              <a:ext uri="{FF2B5EF4-FFF2-40B4-BE49-F238E27FC236}">
                <a16:creationId xmlns:a16="http://schemas.microsoft.com/office/drawing/2014/main" id="{CEA6F38B-C2AD-9BF5-E898-C9419C06A7C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0765" y="5072750"/>
            <a:ext cx="2830957" cy="1404250"/>
          </a:xfrm>
          <a:prstGeom prst="rect">
            <a:avLst/>
          </a:prstGeom>
          <a:noFill/>
        </p:spPr>
      </p:pic>
    </p:spTree>
    <p:extLst>
      <p:ext uri="{BB962C8B-B14F-4D97-AF65-F5344CB8AC3E}">
        <p14:creationId xmlns:p14="http://schemas.microsoft.com/office/powerpoint/2010/main" val="3964879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2B5AA-8E60-5F09-A220-8B50A8C175C0}"/>
              </a:ext>
            </a:extLst>
          </p:cNvPr>
          <p:cNvSpPr>
            <a:spLocks noGrp="1"/>
          </p:cNvSpPr>
          <p:nvPr>
            <p:ph type="title"/>
          </p:nvPr>
        </p:nvSpPr>
        <p:spPr>
          <a:xfrm>
            <a:off x="1676400" y="76200"/>
            <a:ext cx="5867400" cy="1162398"/>
          </a:xfrm>
        </p:spPr>
        <p:txBody>
          <a:bodyPr>
            <a:normAutofit fontScale="90000"/>
          </a:bodyPr>
          <a:lstStyle/>
          <a:p>
            <a:r>
              <a:rPr lang="en-US" dirty="0"/>
              <a:t>FY 16 - 21 Accomplishments</a:t>
            </a:r>
            <a:br>
              <a:rPr lang="en-US" dirty="0"/>
            </a:br>
            <a:r>
              <a:rPr lang="en-US" sz="2700" dirty="0"/>
              <a:t>Water Quality Modeling User Interface</a:t>
            </a:r>
            <a:endParaRPr lang="en-US" dirty="0"/>
          </a:p>
        </p:txBody>
      </p:sp>
      <p:pic>
        <p:nvPicPr>
          <p:cNvPr id="3" name="Picture 4">
            <a:extLst>
              <a:ext uri="{FF2B5EF4-FFF2-40B4-BE49-F238E27FC236}">
                <a16:creationId xmlns:a16="http://schemas.microsoft.com/office/drawing/2014/main" id="{DCBC5732-8116-A353-0071-3BDA005396F6}"/>
              </a:ext>
            </a:extLst>
          </p:cNvPr>
          <p:cNvPicPr>
            <a:picLocks noChangeAspect="1" noChangeArrowheads="1"/>
          </p:cNvPicPr>
          <p:nvPr/>
        </p:nvPicPr>
        <p:blipFill>
          <a:blip r:embed="rId3" cstate="print"/>
          <a:srcRect/>
          <a:stretch>
            <a:fillRect/>
          </a:stretch>
        </p:blipFill>
        <p:spPr bwMode="auto">
          <a:xfrm>
            <a:off x="3556105" y="1973214"/>
            <a:ext cx="2817441" cy="1852783"/>
          </a:xfrm>
          <a:prstGeom prst="rect">
            <a:avLst/>
          </a:prstGeom>
          <a:noFill/>
          <a:ln w="9525">
            <a:noFill/>
            <a:miter lim="800000"/>
            <a:headEnd/>
            <a:tailEnd/>
          </a:ln>
        </p:spPr>
      </p:pic>
      <p:pic>
        <p:nvPicPr>
          <p:cNvPr id="4" name="Picture 5">
            <a:extLst>
              <a:ext uri="{FF2B5EF4-FFF2-40B4-BE49-F238E27FC236}">
                <a16:creationId xmlns:a16="http://schemas.microsoft.com/office/drawing/2014/main" id="{8AB099D8-4A82-209A-C6E3-B498FD30C465}"/>
              </a:ext>
            </a:extLst>
          </p:cNvPr>
          <p:cNvPicPr>
            <a:picLocks noChangeAspect="1" noChangeArrowheads="1"/>
          </p:cNvPicPr>
          <p:nvPr/>
        </p:nvPicPr>
        <p:blipFill>
          <a:blip r:embed="rId4" cstate="print"/>
          <a:srcRect/>
          <a:stretch>
            <a:fillRect/>
          </a:stretch>
        </p:blipFill>
        <p:spPr bwMode="auto">
          <a:xfrm>
            <a:off x="183553" y="4553206"/>
            <a:ext cx="2821478" cy="1753707"/>
          </a:xfrm>
          <a:prstGeom prst="rect">
            <a:avLst/>
          </a:prstGeom>
          <a:noFill/>
          <a:ln w="9525">
            <a:noFill/>
            <a:miter lim="800000"/>
            <a:headEnd/>
            <a:tailEnd/>
          </a:ln>
        </p:spPr>
      </p:pic>
      <p:pic>
        <p:nvPicPr>
          <p:cNvPr id="5" name="Picture 4">
            <a:extLst>
              <a:ext uri="{FF2B5EF4-FFF2-40B4-BE49-F238E27FC236}">
                <a16:creationId xmlns:a16="http://schemas.microsoft.com/office/drawing/2014/main" id="{1C1F575D-46F5-0D52-B0B7-950334444CD3}"/>
              </a:ext>
            </a:extLst>
          </p:cNvPr>
          <p:cNvPicPr/>
          <p:nvPr/>
        </p:nvPicPr>
        <p:blipFill rotWithShape="1">
          <a:blip r:embed="rId5" cstate="print"/>
          <a:srcRect l="24054" t="13051" r="24401" b="2806"/>
          <a:stretch/>
        </p:blipFill>
        <p:spPr bwMode="auto">
          <a:xfrm>
            <a:off x="3269154" y="4830711"/>
            <a:ext cx="1281288" cy="1388062"/>
          </a:xfrm>
          <a:prstGeom prst="rect">
            <a:avLst/>
          </a:prstGeom>
          <a:noFill/>
          <a:ln w="9525">
            <a:noFill/>
            <a:miter lim="800000"/>
            <a:headEnd/>
            <a:tailEnd/>
          </a:ln>
        </p:spPr>
      </p:pic>
      <p:pic>
        <p:nvPicPr>
          <p:cNvPr id="6" name="Picture 5">
            <a:extLst>
              <a:ext uri="{FF2B5EF4-FFF2-40B4-BE49-F238E27FC236}">
                <a16:creationId xmlns:a16="http://schemas.microsoft.com/office/drawing/2014/main" id="{483490BD-AE88-6269-32C9-A3284258B1F8}"/>
              </a:ext>
            </a:extLst>
          </p:cNvPr>
          <p:cNvPicPr/>
          <p:nvPr/>
        </p:nvPicPr>
        <p:blipFill>
          <a:blip r:embed="rId6"/>
          <a:stretch>
            <a:fillRect/>
          </a:stretch>
        </p:blipFill>
        <p:spPr>
          <a:xfrm>
            <a:off x="4561407" y="4700232"/>
            <a:ext cx="2144193" cy="1606681"/>
          </a:xfrm>
          <a:prstGeom prst="rect">
            <a:avLst/>
          </a:prstGeom>
          <a:ln>
            <a:solidFill>
              <a:schemeClr val="tx1"/>
            </a:solidFill>
          </a:ln>
        </p:spPr>
      </p:pic>
      <p:pic>
        <p:nvPicPr>
          <p:cNvPr id="7" name="Picture 2" descr="c:\Users\q0hectes\AppData\Local\Temp\1\SNAGHTML16335b6c.PNG">
            <a:extLst>
              <a:ext uri="{FF2B5EF4-FFF2-40B4-BE49-F238E27FC236}">
                <a16:creationId xmlns:a16="http://schemas.microsoft.com/office/drawing/2014/main" id="{6E32B8D1-2315-9A6D-3710-FA69DAED74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965" t="10264" r="2592" b="23421"/>
          <a:stretch/>
        </p:blipFill>
        <p:spPr bwMode="auto">
          <a:xfrm>
            <a:off x="76200" y="1979740"/>
            <a:ext cx="2916753" cy="1881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B5EAB4D2-F67C-665A-DDB2-F631133FDAAC}"/>
              </a:ext>
            </a:extLst>
          </p:cNvPr>
          <p:cNvPicPr>
            <a:picLocks noChangeAspect="1" noChangeArrowheads="1"/>
          </p:cNvPicPr>
          <p:nvPr/>
        </p:nvPicPr>
        <p:blipFill>
          <a:blip r:embed="rId8" cstate="print"/>
          <a:srcRect/>
          <a:stretch>
            <a:fillRect/>
          </a:stretch>
        </p:blipFill>
        <p:spPr bwMode="auto">
          <a:xfrm>
            <a:off x="3266925" y="4372869"/>
            <a:ext cx="1532345" cy="699206"/>
          </a:xfrm>
          <a:prstGeom prst="rect">
            <a:avLst/>
          </a:prstGeom>
          <a:noFill/>
          <a:ln w="25400">
            <a:solidFill>
              <a:schemeClr val="tx1"/>
            </a:solidFill>
            <a:miter lim="800000"/>
            <a:headEnd/>
            <a:tailEnd/>
          </a:ln>
        </p:spPr>
      </p:pic>
      <p:sp>
        <p:nvSpPr>
          <p:cNvPr id="9" name="TextBox 8">
            <a:extLst>
              <a:ext uri="{FF2B5EF4-FFF2-40B4-BE49-F238E27FC236}">
                <a16:creationId xmlns:a16="http://schemas.microsoft.com/office/drawing/2014/main" id="{BBFA0B40-1154-70EC-49BD-1E8BA0826D94}"/>
              </a:ext>
            </a:extLst>
          </p:cNvPr>
          <p:cNvSpPr txBox="1"/>
          <p:nvPr/>
        </p:nvSpPr>
        <p:spPr>
          <a:xfrm>
            <a:off x="4029410" y="3972580"/>
            <a:ext cx="1818794" cy="307777"/>
          </a:xfrm>
          <a:prstGeom prst="rect">
            <a:avLst/>
          </a:prstGeom>
          <a:noFill/>
        </p:spPr>
        <p:txBody>
          <a:bodyPr wrap="square" rtlCol="0">
            <a:spAutoFit/>
          </a:bodyPr>
          <a:lstStyle/>
          <a:p>
            <a:pPr algn="ctr"/>
            <a:r>
              <a:rPr lang="en-US" sz="1400" dirty="0">
                <a:solidFill>
                  <a:srgbClr val="00B0F0"/>
                </a:solidFill>
              </a:rPr>
              <a:t>Visualization</a:t>
            </a:r>
          </a:p>
        </p:txBody>
      </p:sp>
      <p:sp>
        <p:nvSpPr>
          <p:cNvPr id="10" name="TextBox 9">
            <a:extLst>
              <a:ext uri="{FF2B5EF4-FFF2-40B4-BE49-F238E27FC236}">
                <a16:creationId xmlns:a16="http://schemas.microsoft.com/office/drawing/2014/main" id="{8BC72599-7993-EBC8-DD2C-CE8A1030DD2A}"/>
              </a:ext>
            </a:extLst>
          </p:cNvPr>
          <p:cNvSpPr txBox="1"/>
          <p:nvPr/>
        </p:nvSpPr>
        <p:spPr>
          <a:xfrm>
            <a:off x="3891428" y="1457980"/>
            <a:ext cx="2174888" cy="523220"/>
          </a:xfrm>
          <a:prstGeom prst="rect">
            <a:avLst/>
          </a:prstGeom>
          <a:noFill/>
        </p:spPr>
        <p:txBody>
          <a:bodyPr wrap="square" rtlCol="0">
            <a:spAutoFit/>
          </a:bodyPr>
          <a:lstStyle/>
          <a:p>
            <a:pPr algn="ctr"/>
            <a:r>
              <a:rPr lang="en-US" sz="1400" dirty="0">
                <a:solidFill>
                  <a:srgbClr val="00B0F0"/>
                </a:solidFill>
              </a:rPr>
              <a:t>Specifying Boundary Conditions</a:t>
            </a:r>
          </a:p>
        </p:txBody>
      </p:sp>
      <p:sp>
        <p:nvSpPr>
          <p:cNvPr id="11" name="TextBox 10">
            <a:extLst>
              <a:ext uri="{FF2B5EF4-FFF2-40B4-BE49-F238E27FC236}">
                <a16:creationId xmlns:a16="http://schemas.microsoft.com/office/drawing/2014/main" id="{5AEF6A3C-CC72-D31F-9CC2-F11D9A0B595C}"/>
              </a:ext>
            </a:extLst>
          </p:cNvPr>
          <p:cNvSpPr txBox="1"/>
          <p:nvPr/>
        </p:nvSpPr>
        <p:spPr>
          <a:xfrm>
            <a:off x="461435" y="1565701"/>
            <a:ext cx="2174888" cy="307777"/>
          </a:xfrm>
          <a:prstGeom prst="rect">
            <a:avLst/>
          </a:prstGeom>
          <a:noFill/>
        </p:spPr>
        <p:txBody>
          <a:bodyPr wrap="square" rtlCol="0">
            <a:spAutoFit/>
          </a:bodyPr>
          <a:lstStyle/>
          <a:p>
            <a:pPr algn="ctr"/>
            <a:r>
              <a:rPr lang="en-US" sz="1400" dirty="0">
                <a:solidFill>
                  <a:srgbClr val="00B0F0"/>
                </a:solidFill>
              </a:rPr>
              <a:t>Model Geometry</a:t>
            </a:r>
          </a:p>
        </p:txBody>
      </p:sp>
      <p:sp>
        <p:nvSpPr>
          <p:cNvPr id="12" name="TextBox 11">
            <a:extLst>
              <a:ext uri="{FF2B5EF4-FFF2-40B4-BE49-F238E27FC236}">
                <a16:creationId xmlns:a16="http://schemas.microsoft.com/office/drawing/2014/main" id="{C8377AAE-5631-231D-D6F6-5A12186AB4F5}"/>
              </a:ext>
            </a:extLst>
          </p:cNvPr>
          <p:cNvSpPr txBox="1"/>
          <p:nvPr/>
        </p:nvSpPr>
        <p:spPr>
          <a:xfrm>
            <a:off x="476042" y="3972580"/>
            <a:ext cx="2174888" cy="523220"/>
          </a:xfrm>
          <a:prstGeom prst="rect">
            <a:avLst/>
          </a:prstGeom>
          <a:noFill/>
        </p:spPr>
        <p:txBody>
          <a:bodyPr wrap="square" rtlCol="0">
            <a:spAutoFit/>
          </a:bodyPr>
          <a:lstStyle/>
          <a:p>
            <a:pPr algn="ctr"/>
            <a:r>
              <a:rPr lang="en-US" sz="1400" dirty="0">
                <a:solidFill>
                  <a:srgbClr val="00B0F0"/>
                </a:solidFill>
              </a:rPr>
              <a:t>Constituent Relation Parameters</a:t>
            </a:r>
          </a:p>
        </p:txBody>
      </p:sp>
      <p:pic>
        <p:nvPicPr>
          <p:cNvPr id="13" name="Picture 12">
            <a:extLst>
              <a:ext uri="{FF2B5EF4-FFF2-40B4-BE49-F238E27FC236}">
                <a16:creationId xmlns:a16="http://schemas.microsoft.com/office/drawing/2014/main" id="{F6B77AA0-0E2F-F55D-4665-C98A4821999A}"/>
              </a:ext>
            </a:extLst>
          </p:cNvPr>
          <p:cNvPicPr>
            <a:picLocks noChangeAspect="1"/>
          </p:cNvPicPr>
          <p:nvPr/>
        </p:nvPicPr>
        <p:blipFill>
          <a:blip r:embed="rId9"/>
          <a:stretch>
            <a:fillRect/>
          </a:stretch>
        </p:blipFill>
        <p:spPr>
          <a:xfrm>
            <a:off x="6879678" y="1958294"/>
            <a:ext cx="2153210" cy="1786483"/>
          </a:xfrm>
          <a:prstGeom prst="rect">
            <a:avLst/>
          </a:prstGeom>
        </p:spPr>
      </p:pic>
      <p:sp>
        <p:nvSpPr>
          <p:cNvPr id="14" name="TextBox 13">
            <a:extLst>
              <a:ext uri="{FF2B5EF4-FFF2-40B4-BE49-F238E27FC236}">
                <a16:creationId xmlns:a16="http://schemas.microsoft.com/office/drawing/2014/main" id="{A685E2A9-C2C1-68ED-BD73-357EB4023B61}"/>
              </a:ext>
            </a:extLst>
          </p:cNvPr>
          <p:cNvSpPr txBox="1"/>
          <p:nvPr/>
        </p:nvSpPr>
        <p:spPr>
          <a:xfrm>
            <a:off x="6858000" y="1457980"/>
            <a:ext cx="2174888" cy="307777"/>
          </a:xfrm>
          <a:prstGeom prst="rect">
            <a:avLst/>
          </a:prstGeom>
          <a:noFill/>
        </p:spPr>
        <p:txBody>
          <a:bodyPr wrap="square" rtlCol="0">
            <a:spAutoFit/>
          </a:bodyPr>
          <a:lstStyle/>
          <a:p>
            <a:pPr algn="ctr"/>
            <a:r>
              <a:rPr lang="en-US" sz="1400" dirty="0">
                <a:solidFill>
                  <a:srgbClr val="00B0F0"/>
                </a:solidFill>
              </a:rPr>
              <a:t>Operating Rule Priorities</a:t>
            </a:r>
          </a:p>
        </p:txBody>
      </p:sp>
      <p:sp>
        <p:nvSpPr>
          <p:cNvPr id="15" name="TextBox 14">
            <a:extLst>
              <a:ext uri="{FF2B5EF4-FFF2-40B4-BE49-F238E27FC236}">
                <a16:creationId xmlns:a16="http://schemas.microsoft.com/office/drawing/2014/main" id="{32511600-8382-05E7-0784-7EEDADA66033}"/>
              </a:ext>
            </a:extLst>
          </p:cNvPr>
          <p:cNvSpPr txBox="1"/>
          <p:nvPr/>
        </p:nvSpPr>
        <p:spPr>
          <a:xfrm>
            <a:off x="6897786" y="3918052"/>
            <a:ext cx="2233668" cy="523220"/>
          </a:xfrm>
          <a:prstGeom prst="rect">
            <a:avLst/>
          </a:prstGeom>
          <a:noFill/>
        </p:spPr>
        <p:txBody>
          <a:bodyPr wrap="square" rtlCol="0">
            <a:spAutoFit/>
          </a:bodyPr>
          <a:lstStyle/>
          <a:p>
            <a:pPr algn="ctr"/>
            <a:r>
              <a:rPr lang="en-US" sz="1400" dirty="0">
                <a:solidFill>
                  <a:srgbClr val="00B0F0"/>
                </a:solidFill>
              </a:rPr>
              <a:t>Scripted Rules and State Variables</a:t>
            </a:r>
          </a:p>
        </p:txBody>
      </p:sp>
      <p:pic>
        <p:nvPicPr>
          <p:cNvPr id="16" name="Picture 15">
            <a:extLst>
              <a:ext uri="{FF2B5EF4-FFF2-40B4-BE49-F238E27FC236}">
                <a16:creationId xmlns:a16="http://schemas.microsoft.com/office/drawing/2014/main" id="{B830F8CD-F39E-20E4-FB39-DA0539677A40}"/>
              </a:ext>
            </a:extLst>
          </p:cNvPr>
          <p:cNvPicPr>
            <a:picLocks noChangeAspect="1"/>
          </p:cNvPicPr>
          <p:nvPr/>
        </p:nvPicPr>
        <p:blipFill>
          <a:blip r:embed="rId10"/>
          <a:stretch>
            <a:fillRect/>
          </a:stretch>
        </p:blipFill>
        <p:spPr>
          <a:xfrm>
            <a:off x="6932972" y="4536713"/>
            <a:ext cx="2015671" cy="1964927"/>
          </a:xfrm>
          <a:prstGeom prst="rect">
            <a:avLst/>
          </a:prstGeom>
        </p:spPr>
      </p:pic>
    </p:spTree>
    <p:extLst>
      <p:ext uri="{BB962C8B-B14F-4D97-AF65-F5344CB8AC3E}">
        <p14:creationId xmlns:p14="http://schemas.microsoft.com/office/powerpoint/2010/main" val="4157817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5F97C-8171-AD18-EE67-0531ED1DCA17}"/>
              </a:ext>
            </a:extLst>
          </p:cNvPr>
          <p:cNvSpPr>
            <a:spLocks noGrp="1"/>
          </p:cNvSpPr>
          <p:nvPr>
            <p:ph type="title"/>
          </p:nvPr>
        </p:nvSpPr>
        <p:spPr>
          <a:xfrm>
            <a:off x="1676400" y="76200"/>
            <a:ext cx="5867400" cy="1162398"/>
          </a:xfrm>
        </p:spPr>
        <p:txBody>
          <a:bodyPr>
            <a:normAutofit fontScale="90000"/>
          </a:bodyPr>
          <a:lstStyle/>
          <a:p>
            <a:r>
              <a:rPr lang="en-US" dirty="0"/>
              <a:t>FY 16 - 21 Accomplishments</a:t>
            </a:r>
            <a:br>
              <a:rPr lang="en-US" dirty="0"/>
            </a:br>
            <a:r>
              <a:rPr lang="en-US" sz="2700" dirty="0"/>
              <a:t>Temperature and Dissolved Oxygen</a:t>
            </a:r>
            <a:br>
              <a:rPr lang="en-US" sz="2700" dirty="0"/>
            </a:br>
            <a:r>
              <a:rPr lang="en-US" sz="2200" dirty="0">
                <a:solidFill>
                  <a:srgbClr val="00B0F0"/>
                </a:solidFill>
              </a:rPr>
              <a:t>Russian River, California, Sonoma Water</a:t>
            </a:r>
          </a:p>
        </p:txBody>
      </p:sp>
      <p:grpSp>
        <p:nvGrpSpPr>
          <p:cNvPr id="3" name="Group 2">
            <a:extLst>
              <a:ext uri="{FF2B5EF4-FFF2-40B4-BE49-F238E27FC236}">
                <a16:creationId xmlns:a16="http://schemas.microsoft.com/office/drawing/2014/main" id="{C9378C82-A5DB-35F6-222B-846C63E1AC52}"/>
              </a:ext>
            </a:extLst>
          </p:cNvPr>
          <p:cNvGrpSpPr/>
          <p:nvPr/>
        </p:nvGrpSpPr>
        <p:grpSpPr>
          <a:xfrm>
            <a:off x="6324600" y="1632379"/>
            <a:ext cx="2761099" cy="3930221"/>
            <a:chOff x="3383280" y="974318"/>
            <a:chExt cx="3672408" cy="5227401"/>
          </a:xfrm>
        </p:grpSpPr>
        <p:pic>
          <p:nvPicPr>
            <p:cNvPr id="4" name="Picture 3">
              <a:extLst>
                <a:ext uri="{FF2B5EF4-FFF2-40B4-BE49-F238E27FC236}">
                  <a16:creationId xmlns:a16="http://schemas.microsoft.com/office/drawing/2014/main" id="{7EA0E4BC-51F6-6FD8-478C-19D537FF3523}"/>
                </a:ext>
              </a:extLst>
            </p:cNvPr>
            <p:cNvPicPr>
              <a:picLocks noChangeAspect="1"/>
            </p:cNvPicPr>
            <p:nvPr/>
          </p:nvPicPr>
          <p:blipFill rotWithShape="1">
            <a:blip r:embed="rId3"/>
            <a:srcRect l="25972" t="19609" r="37634" b="4168"/>
            <a:stretch/>
          </p:blipFill>
          <p:spPr>
            <a:xfrm>
              <a:off x="3383280" y="974318"/>
              <a:ext cx="3672408" cy="5227401"/>
            </a:xfrm>
            <a:prstGeom prst="rect">
              <a:avLst/>
            </a:prstGeom>
          </p:spPr>
        </p:pic>
        <p:pic>
          <p:nvPicPr>
            <p:cNvPr id="5" name="Picture 4">
              <a:extLst>
                <a:ext uri="{FF2B5EF4-FFF2-40B4-BE49-F238E27FC236}">
                  <a16:creationId xmlns:a16="http://schemas.microsoft.com/office/drawing/2014/main" id="{FEB7B4ED-2140-5663-5BC8-79F8DA589879}"/>
                </a:ext>
              </a:extLst>
            </p:cNvPr>
            <p:cNvPicPr/>
            <p:nvPr/>
          </p:nvPicPr>
          <p:blipFill>
            <a:blip r:embed="rId4">
              <a:clrChange>
                <a:clrFrom>
                  <a:srgbClr val="FFFFFF"/>
                </a:clrFrom>
                <a:clrTo>
                  <a:srgbClr val="FFFFFF">
                    <a:alpha val="0"/>
                  </a:srgbClr>
                </a:clrTo>
              </a:clrChange>
            </a:blip>
            <a:stretch>
              <a:fillRect/>
            </a:stretch>
          </p:blipFill>
          <p:spPr>
            <a:xfrm>
              <a:off x="3383280" y="974319"/>
              <a:ext cx="3672408" cy="5227400"/>
            </a:xfrm>
            <a:prstGeom prst="rect">
              <a:avLst/>
            </a:prstGeom>
            <a:ln>
              <a:solidFill>
                <a:schemeClr val="tx1"/>
              </a:solidFill>
            </a:ln>
          </p:spPr>
        </p:pic>
      </p:grpSp>
      <p:pic>
        <p:nvPicPr>
          <p:cNvPr id="6" name="Picture 5">
            <a:extLst>
              <a:ext uri="{FF2B5EF4-FFF2-40B4-BE49-F238E27FC236}">
                <a16:creationId xmlns:a16="http://schemas.microsoft.com/office/drawing/2014/main" id="{7B532882-30C6-7309-D6D7-C40C2BFF461C}"/>
              </a:ext>
            </a:extLst>
          </p:cNvPr>
          <p:cNvPicPr>
            <a:picLocks noChangeAspect="1"/>
          </p:cNvPicPr>
          <p:nvPr/>
        </p:nvPicPr>
        <p:blipFill>
          <a:blip r:embed="rId5"/>
          <a:stretch>
            <a:fillRect/>
          </a:stretch>
        </p:blipFill>
        <p:spPr>
          <a:xfrm>
            <a:off x="6400800" y="4876800"/>
            <a:ext cx="685800" cy="630873"/>
          </a:xfrm>
          <a:prstGeom prst="rect">
            <a:avLst/>
          </a:prstGeom>
        </p:spPr>
      </p:pic>
      <p:pic>
        <p:nvPicPr>
          <p:cNvPr id="7" name="B5CDDC27-FB7F-460E-B3E9-F1EB32E3F6A5">
            <a:extLst>
              <a:ext uri="{FF2B5EF4-FFF2-40B4-BE49-F238E27FC236}">
                <a16:creationId xmlns:a16="http://schemas.microsoft.com/office/drawing/2014/main" id="{0E4DB92F-CDEF-CD9E-2E7C-5663AA2986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6585" y="3887963"/>
            <a:ext cx="2901523" cy="157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398AC01F-708F-475D-902A-A46F30A7AFA7">
            <a:extLst>
              <a:ext uri="{FF2B5EF4-FFF2-40B4-BE49-F238E27FC236}">
                <a16:creationId xmlns:a16="http://schemas.microsoft.com/office/drawing/2014/main" id="{FBFA96BC-65C7-3A42-11AC-D2A5A20407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8064" y="3886202"/>
            <a:ext cx="2901521" cy="157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3B9EDC3A-5A43-47AD-A27E-2E003642831F">
            <a:extLst>
              <a:ext uri="{FF2B5EF4-FFF2-40B4-BE49-F238E27FC236}">
                <a16:creationId xmlns:a16="http://schemas.microsoft.com/office/drawing/2014/main" id="{67D2A9C2-CAD1-F46B-63E9-2E69767D66C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76600" y="1856489"/>
            <a:ext cx="2897329" cy="157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75A72993-038D-49AC-846B-D0875C6D4EB5">
            <a:extLst>
              <a:ext uri="{FF2B5EF4-FFF2-40B4-BE49-F238E27FC236}">
                <a16:creationId xmlns:a16="http://schemas.microsoft.com/office/drawing/2014/main" id="{D0785D45-BF86-678E-4CF6-68F063A425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7861" y="1856489"/>
            <a:ext cx="2897329" cy="157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0602D954-0988-5D10-2534-1A1CDC25A57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4478" y="5562600"/>
            <a:ext cx="1863844" cy="957084"/>
          </a:xfrm>
          <a:prstGeom prst="rect">
            <a:avLst/>
          </a:prstGeom>
        </p:spPr>
      </p:pic>
      <p:pic>
        <p:nvPicPr>
          <p:cNvPr id="12" name="Picture 11">
            <a:extLst>
              <a:ext uri="{FF2B5EF4-FFF2-40B4-BE49-F238E27FC236}">
                <a16:creationId xmlns:a16="http://schemas.microsoft.com/office/drawing/2014/main" id="{AA907602-4839-476C-8312-2734459C863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2973" y="5562599"/>
            <a:ext cx="1863845" cy="957085"/>
          </a:xfrm>
          <a:prstGeom prst="rect">
            <a:avLst/>
          </a:prstGeom>
        </p:spPr>
      </p:pic>
      <p:cxnSp>
        <p:nvCxnSpPr>
          <p:cNvPr id="13" name="Connector: Elbow 2">
            <a:extLst>
              <a:ext uri="{FF2B5EF4-FFF2-40B4-BE49-F238E27FC236}">
                <a16:creationId xmlns:a16="http://schemas.microsoft.com/office/drawing/2014/main" id="{9C016E8D-0C0A-EF51-45B2-803B51CFA19D}"/>
              </a:ext>
            </a:extLst>
          </p:cNvPr>
          <p:cNvCxnSpPr>
            <a:cxnSpLocks/>
          </p:cNvCxnSpPr>
          <p:nvPr/>
        </p:nvCxnSpPr>
        <p:spPr>
          <a:xfrm rot="10800000" flipV="1">
            <a:off x="6175648" y="2362200"/>
            <a:ext cx="1046206" cy="381000"/>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7">
            <a:extLst>
              <a:ext uri="{FF2B5EF4-FFF2-40B4-BE49-F238E27FC236}">
                <a16:creationId xmlns:a16="http://schemas.microsoft.com/office/drawing/2014/main" id="{AE6A3D3B-D094-E3AE-56BD-4918238A4B33}"/>
              </a:ext>
            </a:extLst>
          </p:cNvPr>
          <p:cNvCxnSpPr>
            <a:cxnSpLocks/>
            <a:endCxn id="8" idx="3"/>
          </p:cNvCxnSpPr>
          <p:nvPr/>
        </p:nvCxnSpPr>
        <p:spPr>
          <a:xfrm rot="10800000" flipV="1">
            <a:off x="6179586" y="4261648"/>
            <a:ext cx="1440415" cy="410810"/>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E4177-C29F-74E1-FFCB-810BB983AF55}"/>
              </a:ext>
            </a:extLst>
          </p:cNvPr>
          <p:cNvSpPr txBox="1"/>
          <p:nvPr/>
        </p:nvSpPr>
        <p:spPr>
          <a:xfrm>
            <a:off x="653040" y="1554763"/>
            <a:ext cx="2499639" cy="307777"/>
          </a:xfrm>
          <a:prstGeom prst="rect">
            <a:avLst/>
          </a:prstGeom>
          <a:noFill/>
        </p:spPr>
        <p:txBody>
          <a:bodyPr wrap="square" rtlCol="0">
            <a:spAutoFit/>
          </a:bodyPr>
          <a:lstStyle/>
          <a:p>
            <a:pPr algn="ctr"/>
            <a:r>
              <a:rPr lang="en-US" sz="1400" dirty="0">
                <a:solidFill>
                  <a:srgbClr val="00B0F0"/>
                </a:solidFill>
              </a:rPr>
              <a:t>Temperature</a:t>
            </a:r>
          </a:p>
        </p:txBody>
      </p:sp>
      <p:sp>
        <p:nvSpPr>
          <p:cNvPr id="16" name="TextBox 15">
            <a:extLst>
              <a:ext uri="{FF2B5EF4-FFF2-40B4-BE49-F238E27FC236}">
                <a16:creationId xmlns:a16="http://schemas.microsoft.com/office/drawing/2014/main" id="{0CACF276-5927-8B45-483A-AA44AC24AE31}"/>
              </a:ext>
            </a:extLst>
          </p:cNvPr>
          <p:cNvSpPr txBox="1"/>
          <p:nvPr/>
        </p:nvSpPr>
        <p:spPr>
          <a:xfrm>
            <a:off x="3447019" y="1554763"/>
            <a:ext cx="2499639" cy="307777"/>
          </a:xfrm>
          <a:prstGeom prst="rect">
            <a:avLst/>
          </a:prstGeom>
          <a:noFill/>
        </p:spPr>
        <p:txBody>
          <a:bodyPr wrap="square" rtlCol="0">
            <a:spAutoFit/>
          </a:bodyPr>
          <a:lstStyle/>
          <a:p>
            <a:pPr algn="ctr"/>
            <a:r>
              <a:rPr lang="en-US" sz="1400" dirty="0">
                <a:solidFill>
                  <a:srgbClr val="00B0F0"/>
                </a:solidFill>
              </a:rPr>
              <a:t>Dissolved Oxygen</a:t>
            </a:r>
          </a:p>
        </p:txBody>
      </p:sp>
      <p:sp>
        <p:nvSpPr>
          <p:cNvPr id="17" name="TextBox 16">
            <a:extLst>
              <a:ext uri="{FF2B5EF4-FFF2-40B4-BE49-F238E27FC236}">
                <a16:creationId xmlns:a16="http://schemas.microsoft.com/office/drawing/2014/main" id="{8CF8E57D-0D35-7C7C-F746-45153D3318F2}"/>
              </a:ext>
            </a:extLst>
          </p:cNvPr>
          <p:cNvSpPr txBox="1"/>
          <p:nvPr/>
        </p:nvSpPr>
        <p:spPr>
          <a:xfrm rot="16200000">
            <a:off x="-651912" y="4528605"/>
            <a:ext cx="1592586" cy="307777"/>
          </a:xfrm>
          <a:prstGeom prst="rect">
            <a:avLst/>
          </a:prstGeom>
          <a:noFill/>
        </p:spPr>
        <p:txBody>
          <a:bodyPr wrap="square" rtlCol="0">
            <a:spAutoFit/>
          </a:bodyPr>
          <a:lstStyle/>
          <a:p>
            <a:pPr algn="ctr"/>
            <a:r>
              <a:rPr lang="en-US" sz="1400" dirty="0">
                <a:solidFill>
                  <a:srgbClr val="00B0F0"/>
                </a:solidFill>
              </a:rPr>
              <a:t>Lake Sonoma</a:t>
            </a:r>
          </a:p>
        </p:txBody>
      </p:sp>
      <p:sp>
        <p:nvSpPr>
          <p:cNvPr id="18" name="TextBox 17">
            <a:extLst>
              <a:ext uri="{FF2B5EF4-FFF2-40B4-BE49-F238E27FC236}">
                <a16:creationId xmlns:a16="http://schemas.microsoft.com/office/drawing/2014/main" id="{D2A2A0CF-208F-0642-6172-58DF53F62DC7}"/>
              </a:ext>
            </a:extLst>
          </p:cNvPr>
          <p:cNvSpPr txBox="1"/>
          <p:nvPr/>
        </p:nvSpPr>
        <p:spPr>
          <a:xfrm rot="16200000">
            <a:off x="-641877" y="2488853"/>
            <a:ext cx="1572513" cy="307777"/>
          </a:xfrm>
          <a:prstGeom prst="rect">
            <a:avLst/>
          </a:prstGeom>
          <a:noFill/>
        </p:spPr>
        <p:txBody>
          <a:bodyPr wrap="square" rtlCol="0">
            <a:spAutoFit/>
          </a:bodyPr>
          <a:lstStyle/>
          <a:p>
            <a:pPr algn="ctr"/>
            <a:r>
              <a:rPr lang="en-US" sz="1400" dirty="0">
                <a:solidFill>
                  <a:srgbClr val="00B0F0"/>
                </a:solidFill>
              </a:rPr>
              <a:t>Lake Mendocino</a:t>
            </a:r>
          </a:p>
        </p:txBody>
      </p:sp>
      <p:sp>
        <p:nvSpPr>
          <p:cNvPr id="19" name="TextBox 18">
            <a:extLst>
              <a:ext uri="{FF2B5EF4-FFF2-40B4-BE49-F238E27FC236}">
                <a16:creationId xmlns:a16="http://schemas.microsoft.com/office/drawing/2014/main" id="{A2C10A8C-DB86-1631-364D-48A8932AE92E}"/>
              </a:ext>
            </a:extLst>
          </p:cNvPr>
          <p:cNvSpPr txBox="1"/>
          <p:nvPr/>
        </p:nvSpPr>
        <p:spPr>
          <a:xfrm>
            <a:off x="1034091" y="6203205"/>
            <a:ext cx="1320407" cy="215444"/>
          </a:xfrm>
          <a:prstGeom prst="rect">
            <a:avLst/>
          </a:prstGeom>
          <a:solidFill>
            <a:schemeClr val="bg1"/>
          </a:solidFill>
        </p:spPr>
        <p:txBody>
          <a:bodyPr wrap="square" lIns="0" tIns="0" rIns="0" bIns="0" rtlCol="0">
            <a:spAutoFit/>
          </a:bodyPr>
          <a:lstStyle/>
          <a:p>
            <a:pPr algn="ctr"/>
            <a:r>
              <a:rPr lang="en-US" sz="1400" dirty="0">
                <a:solidFill>
                  <a:srgbClr val="00B0F0"/>
                </a:solidFill>
              </a:rPr>
              <a:t>Temperature</a:t>
            </a:r>
          </a:p>
        </p:txBody>
      </p:sp>
      <p:sp>
        <p:nvSpPr>
          <p:cNvPr id="20" name="TextBox 19">
            <a:extLst>
              <a:ext uri="{FF2B5EF4-FFF2-40B4-BE49-F238E27FC236}">
                <a16:creationId xmlns:a16="http://schemas.microsoft.com/office/drawing/2014/main" id="{C82E82EB-5B2D-48D8-6F08-7ABA5427DF28}"/>
              </a:ext>
            </a:extLst>
          </p:cNvPr>
          <p:cNvSpPr txBox="1"/>
          <p:nvPr/>
        </p:nvSpPr>
        <p:spPr>
          <a:xfrm>
            <a:off x="4036385" y="6223513"/>
            <a:ext cx="1461541" cy="215444"/>
          </a:xfrm>
          <a:prstGeom prst="rect">
            <a:avLst/>
          </a:prstGeom>
          <a:solidFill>
            <a:schemeClr val="bg1"/>
          </a:solidFill>
        </p:spPr>
        <p:txBody>
          <a:bodyPr wrap="square" lIns="0" tIns="0" rIns="0" bIns="0" rtlCol="0">
            <a:spAutoFit/>
          </a:bodyPr>
          <a:lstStyle/>
          <a:p>
            <a:pPr algn="ctr"/>
            <a:r>
              <a:rPr lang="en-US" sz="1400" dirty="0">
                <a:solidFill>
                  <a:srgbClr val="00B0F0"/>
                </a:solidFill>
              </a:rPr>
              <a:t>Dissolved Oxygen</a:t>
            </a:r>
          </a:p>
        </p:txBody>
      </p:sp>
    </p:spTree>
    <p:extLst>
      <p:ext uri="{BB962C8B-B14F-4D97-AF65-F5344CB8AC3E}">
        <p14:creationId xmlns:p14="http://schemas.microsoft.com/office/powerpoint/2010/main" val="20517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0C7863D-BE6F-8016-DD01-CC34D87615DD}"/>
              </a:ext>
            </a:extLst>
          </p:cNvPr>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pic>
        <p:nvPicPr>
          <p:cNvPr id="10" name="Picture 9" descr="C:\Users\q0hectes\Desktop\WMIST Webinar Water Quality in HEC-ResSim and CWMS\images\02-br6-mehr-dam 90.jpg">
            <a:extLst>
              <a:ext uri="{FF2B5EF4-FFF2-40B4-BE49-F238E27FC236}">
                <a16:creationId xmlns:a16="http://schemas.microsoft.com/office/drawing/2014/main" id="{6175FA8C-1444-7D0F-EE2A-6D064A6ABB57}"/>
              </a:ext>
            </a:extLst>
          </p:cNvPr>
          <p:cNvPicPr>
            <a:picLocks noChangeAspect="1" noChangeArrowheads="1"/>
          </p:cNvPicPr>
          <p:nvPr/>
        </p:nvPicPr>
        <p:blipFill>
          <a:blip r:embed="rId3" cstate="print"/>
          <a:stretch>
            <a:fillRect/>
          </a:stretch>
        </p:blipFill>
        <p:spPr bwMode="auto">
          <a:xfrm>
            <a:off x="5421014" y="3810000"/>
            <a:ext cx="3595077" cy="2696308"/>
          </a:xfrm>
          <a:prstGeom prst="rect">
            <a:avLst/>
          </a:prstGeom>
          <a:noFill/>
        </p:spPr>
      </p:pic>
      <p:pic>
        <p:nvPicPr>
          <p:cNvPr id="11" name="Picture 10" descr="C:\Users\q0hectes\Desktop\WMIST Webinar Water Quality in HEC-ResSim and CWMS\images\RooseveltDam.jpg">
            <a:extLst>
              <a:ext uri="{FF2B5EF4-FFF2-40B4-BE49-F238E27FC236}">
                <a16:creationId xmlns:a16="http://schemas.microsoft.com/office/drawing/2014/main" id="{FB0F7F80-B834-FE7E-53BF-AD170A89F9CB}"/>
              </a:ext>
            </a:extLst>
          </p:cNvPr>
          <p:cNvPicPr>
            <a:picLocks noChangeAspect="1" noChangeArrowheads="1"/>
          </p:cNvPicPr>
          <p:nvPr/>
        </p:nvPicPr>
        <p:blipFill>
          <a:blip r:embed="rId4" cstate="print"/>
          <a:stretch>
            <a:fillRect/>
          </a:stretch>
        </p:blipFill>
        <p:spPr bwMode="auto">
          <a:xfrm>
            <a:off x="4020128" y="1569720"/>
            <a:ext cx="3505200" cy="2804160"/>
          </a:xfrm>
          <a:prstGeom prst="rect">
            <a:avLst/>
          </a:prstGeom>
          <a:noFill/>
        </p:spPr>
      </p:pic>
      <p:sp>
        <p:nvSpPr>
          <p:cNvPr id="12" name="Content Placeholder 4">
            <a:extLst>
              <a:ext uri="{FF2B5EF4-FFF2-40B4-BE49-F238E27FC236}">
                <a16:creationId xmlns:a16="http://schemas.microsoft.com/office/drawing/2014/main" id="{8E5C45F3-74FB-D48C-97C3-5542A8A74408}"/>
              </a:ext>
            </a:extLst>
          </p:cNvPr>
          <p:cNvSpPr>
            <a:spLocks noGrp="1"/>
          </p:cNvSpPr>
          <p:nvPr>
            <p:ph idx="1"/>
          </p:nvPr>
        </p:nvSpPr>
        <p:spPr>
          <a:xfrm>
            <a:off x="39256" y="1447800"/>
            <a:ext cx="4038600" cy="5058508"/>
          </a:xfrm>
        </p:spPr>
        <p:txBody>
          <a:bodyPr/>
          <a:lstStyle/>
          <a:p>
            <a:r>
              <a:rPr lang="en-US" sz="1800" dirty="0">
                <a:latin typeface="Arial" panose="020B0604020202020204" pitchFamily="34" charset="0"/>
                <a:cs typeface="Arial" panose="020B0604020202020204" pitchFamily="34" charset="0"/>
              </a:rPr>
              <a:t>SON: 2015-ER-5 Integrating Environmental Considerations with Water Resource Simulations</a:t>
            </a:r>
          </a:p>
          <a:p>
            <a:r>
              <a:rPr lang="en-US" sz="1800" dirty="0">
                <a:latin typeface="Arial" panose="020B0604020202020204" pitchFamily="34" charset="0"/>
                <a:cs typeface="Arial" panose="020B0604020202020204" pitchFamily="34" charset="0"/>
              </a:rPr>
              <a:t>Need: Reservoir operations simulation software with the capability to fully integrate environmental objectives into </a:t>
            </a:r>
            <a:r>
              <a:rPr lang="en-US" sz="1800" u="sng" dirty="0">
                <a:latin typeface="Arial" panose="020B0604020202020204" pitchFamily="34" charset="0"/>
                <a:cs typeface="Arial" panose="020B0604020202020204" pitchFamily="34" charset="0"/>
              </a:rPr>
              <a:t>reservoir release decision-making</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Purpose: To integrate water quality modeling capabilities into HEC-ResSim, allowing water quality and related environmental objectives to directly inform reservoir release decision-making, while also providing capabilities for watershed-scale ecosystem assessment and management</a:t>
            </a:r>
          </a:p>
        </p:txBody>
      </p:sp>
      <p:sp>
        <p:nvSpPr>
          <p:cNvPr id="13" name="TextBox 12">
            <a:extLst>
              <a:ext uri="{FF2B5EF4-FFF2-40B4-BE49-F238E27FC236}">
                <a16:creationId xmlns:a16="http://schemas.microsoft.com/office/drawing/2014/main" id="{17488935-AA96-8545-052F-047B14A2F966}"/>
              </a:ext>
            </a:extLst>
          </p:cNvPr>
          <p:cNvSpPr txBox="1"/>
          <p:nvPr/>
        </p:nvSpPr>
        <p:spPr>
          <a:xfrm>
            <a:off x="7506856" y="1548825"/>
            <a:ext cx="1600200" cy="584775"/>
          </a:xfrm>
          <a:prstGeom prst="rect">
            <a:avLst/>
          </a:prstGeom>
          <a:noFill/>
        </p:spPr>
        <p:txBody>
          <a:bodyPr wrap="square" rtlCol="0">
            <a:spAutoFit/>
          </a:bodyPr>
          <a:lstStyle/>
          <a:p>
            <a:pPr algn="ctr"/>
            <a:r>
              <a:rPr lang="en-US" sz="1600" dirty="0"/>
              <a:t>Flows influence water quality</a:t>
            </a:r>
          </a:p>
        </p:txBody>
      </p:sp>
      <p:sp>
        <p:nvSpPr>
          <p:cNvPr id="14" name="TextBox 13">
            <a:extLst>
              <a:ext uri="{FF2B5EF4-FFF2-40B4-BE49-F238E27FC236}">
                <a16:creationId xmlns:a16="http://schemas.microsoft.com/office/drawing/2014/main" id="{E724DADF-0EF1-AF52-42C3-0E3FC89C4375}"/>
              </a:ext>
            </a:extLst>
          </p:cNvPr>
          <p:cNvSpPr txBox="1"/>
          <p:nvPr/>
        </p:nvSpPr>
        <p:spPr>
          <a:xfrm>
            <a:off x="7467600" y="3810000"/>
            <a:ext cx="1600200" cy="830997"/>
          </a:xfrm>
          <a:prstGeom prst="rect">
            <a:avLst/>
          </a:prstGeom>
          <a:noFill/>
        </p:spPr>
        <p:txBody>
          <a:bodyPr wrap="square" rtlCol="0">
            <a:spAutoFit/>
          </a:bodyPr>
          <a:lstStyle/>
          <a:p>
            <a:pPr algn="ctr"/>
            <a:r>
              <a:rPr lang="en-US" sz="1600" dirty="0"/>
              <a:t>Water quality influences flows</a:t>
            </a:r>
          </a:p>
        </p:txBody>
      </p:sp>
      <p:sp>
        <p:nvSpPr>
          <p:cNvPr id="15" name="Down Arrow 14">
            <a:extLst>
              <a:ext uri="{FF2B5EF4-FFF2-40B4-BE49-F238E27FC236}">
                <a16:creationId xmlns:a16="http://schemas.microsoft.com/office/drawing/2014/main" id="{ADEBB24A-3FDA-5831-8A7F-E54CAE21857B}"/>
              </a:ext>
            </a:extLst>
          </p:cNvPr>
          <p:cNvSpPr/>
          <p:nvPr/>
        </p:nvSpPr>
        <p:spPr>
          <a:xfrm>
            <a:off x="7924800" y="2209800"/>
            <a:ext cx="685800" cy="1455178"/>
          </a:xfrm>
          <a:prstGeom prst="downArrow">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296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11096F-599A-CF63-8253-182BEA615456}"/>
              </a:ext>
            </a:extLst>
          </p:cNvPr>
          <p:cNvGrpSpPr/>
          <p:nvPr/>
        </p:nvGrpSpPr>
        <p:grpSpPr>
          <a:xfrm>
            <a:off x="5406332" y="2141720"/>
            <a:ext cx="3585268" cy="3985889"/>
            <a:chOff x="6912194" y="1124742"/>
            <a:chExt cx="4584406" cy="5256585"/>
          </a:xfrm>
        </p:grpSpPr>
        <p:pic>
          <p:nvPicPr>
            <p:cNvPr id="3" name="Picture 2">
              <a:extLst>
                <a:ext uri="{FF2B5EF4-FFF2-40B4-BE49-F238E27FC236}">
                  <a16:creationId xmlns:a16="http://schemas.microsoft.com/office/drawing/2014/main" id="{1F50D149-25C6-20AB-C489-C443CF9B6F88}"/>
                </a:ext>
              </a:extLst>
            </p:cNvPr>
            <p:cNvPicPr>
              <a:picLocks noChangeAspect="1"/>
            </p:cNvPicPr>
            <p:nvPr/>
          </p:nvPicPr>
          <p:blipFill>
            <a:blip r:embed="rId3"/>
            <a:stretch>
              <a:fillRect/>
            </a:stretch>
          </p:blipFill>
          <p:spPr>
            <a:xfrm>
              <a:off x="7274793" y="5463010"/>
              <a:ext cx="966548" cy="889135"/>
            </a:xfrm>
            <a:prstGeom prst="rect">
              <a:avLst/>
            </a:prstGeom>
          </p:spPr>
        </p:pic>
        <p:sp>
          <p:nvSpPr>
            <p:cNvPr id="4" name="Isosceles Triangle 9">
              <a:extLst>
                <a:ext uri="{FF2B5EF4-FFF2-40B4-BE49-F238E27FC236}">
                  <a16:creationId xmlns:a16="http://schemas.microsoft.com/office/drawing/2014/main" id="{07D96CA8-81C9-7C0C-F62C-0D68455B8A5C}"/>
                </a:ext>
              </a:extLst>
            </p:cNvPr>
            <p:cNvSpPr/>
            <p:nvPr/>
          </p:nvSpPr>
          <p:spPr>
            <a:xfrm flipV="1">
              <a:off x="7588736" y="5687535"/>
              <a:ext cx="91440" cy="9144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CC9153-880F-07AF-0A3E-9DE0E14AC52B}"/>
                </a:ext>
              </a:extLst>
            </p:cNvPr>
            <p:cNvPicPr>
              <a:picLocks noChangeAspect="1"/>
            </p:cNvPicPr>
            <p:nvPr/>
          </p:nvPicPr>
          <p:blipFill rotWithShape="1">
            <a:blip r:embed="rId4"/>
            <a:srcRect l="50153" t="21837" r="14833" b="19710"/>
            <a:stretch/>
          </p:blipFill>
          <p:spPr>
            <a:xfrm>
              <a:off x="6912194" y="1124742"/>
              <a:ext cx="4584406" cy="5256585"/>
            </a:xfrm>
            <a:prstGeom prst="rect">
              <a:avLst/>
            </a:prstGeom>
            <a:ln>
              <a:solidFill>
                <a:schemeClr val="tx1"/>
              </a:solidFill>
            </a:ln>
          </p:spPr>
        </p:pic>
        <p:pic>
          <p:nvPicPr>
            <p:cNvPr id="6" name="Picture 5">
              <a:extLst>
                <a:ext uri="{FF2B5EF4-FFF2-40B4-BE49-F238E27FC236}">
                  <a16:creationId xmlns:a16="http://schemas.microsoft.com/office/drawing/2014/main" id="{8CDAEED0-CEE0-9068-2E9A-3166216457AB}"/>
                </a:ext>
              </a:extLst>
            </p:cNvPr>
            <p:cNvPicPr>
              <a:picLocks noChangeAspect="1"/>
            </p:cNvPicPr>
            <p:nvPr/>
          </p:nvPicPr>
          <p:blipFill rotWithShape="1">
            <a:blip r:embed="rId5"/>
            <a:srcRect r="14638"/>
            <a:stretch/>
          </p:blipFill>
          <p:spPr>
            <a:xfrm>
              <a:off x="9119195" y="1940419"/>
              <a:ext cx="2377405" cy="1674262"/>
            </a:xfrm>
            <a:prstGeom prst="rect">
              <a:avLst/>
            </a:prstGeom>
          </p:spPr>
        </p:pic>
      </p:grpSp>
      <p:pic>
        <p:nvPicPr>
          <p:cNvPr id="7" name="Picture 6">
            <a:extLst>
              <a:ext uri="{FF2B5EF4-FFF2-40B4-BE49-F238E27FC236}">
                <a16:creationId xmlns:a16="http://schemas.microsoft.com/office/drawing/2014/main" id="{40F39B86-595A-ECD5-8258-22A69C7632B6}"/>
              </a:ext>
            </a:extLst>
          </p:cNvPr>
          <p:cNvPicPr>
            <a:picLocks noChangeAspect="1"/>
          </p:cNvPicPr>
          <p:nvPr/>
        </p:nvPicPr>
        <p:blipFill>
          <a:blip r:embed="rId3"/>
          <a:stretch>
            <a:fillRect/>
          </a:stretch>
        </p:blipFill>
        <p:spPr>
          <a:xfrm>
            <a:off x="5684478" y="5429538"/>
            <a:ext cx="728949" cy="670566"/>
          </a:xfrm>
          <a:prstGeom prst="rect">
            <a:avLst/>
          </a:prstGeom>
        </p:spPr>
      </p:pic>
      <p:sp>
        <p:nvSpPr>
          <p:cNvPr id="8" name="Isosceles Triangle 14">
            <a:extLst>
              <a:ext uri="{FF2B5EF4-FFF2-40B4-BE49-F238E27FC236}">
                <a16:creationId xmlns:a16="http://schemas.microsoft.com/office/drawing/2014/main" id="{C0B189C7-3E4F-7880-36CE-D6C3B1985EC1}"/>
              </a:ext>
            </a:extLst>
          </p:cNvPr>
          <p:cNvSpPr/>
          <p:nvPr/>
        </p:nvSpPr>
        <p:spPr>
          <a:xfrm flipV="1">
            <a:off x="5936507" y="5446067"/>
            <a:ext cx="68962" cy="6896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9DD5C7C-A28B-D0E9-0E86-A6063EE0B12B}"/>
              </a:ext>
            </a:extLst>
          </p:cNvPr>
          <p:cNvPicPr>
            <a:picLocks noChangeAspect="1"/>
          </p:cNvPicPr>
          <p:nvPr/>
        </p:nvPicPr>
        <p:blipFill rotWithShape="1">
          <a:blip r:embed="rId6"/>
          <a:srcRect l="16567" t="13250" r="15665" b="8009"/>
          <a:stretch/>
        </p:blipFill>
        <p:spPr>
          <a:xfrm>
            <a:off x="2514600" y="2141720"/>
            <a:ext cx="2878600" cy="2878264"/>
          </a:xfrm>
          <a:prstGeom prst="rect">
            <a:avLst/>
          </a:prstGeom>
        </p:spPr>
      </p:pic>
      <p:pic>
        <p:nvPicPr>
          <p:cNvPr id="10" name="Picture 9">
            <a:extLst>
              <a:ext uri="{FF2B5EF4-FFF2-40B4-BE49-F238E27FC236}">
                <a16:creationId xmlns:a16="http://schemas.microsoft.com/office/drawing/2014/main" id="{F1D4E07A-9EA2-34C2-4CBF-73FF8C2568A3}"/>
              </a:ext>
            </a:extLst>
          </p:cNvPr>
          <p:cNvPicPr>
            <a:picLocks noChangeAspect="1"/>
          </p:cNvPicPr>
          <p:nvPr/>
        </p:nvPicPr>
        <p:blipFill rotWithShape="1">
          <a:blip r:embed="rId7"/>
          <a:srcRect l="8625" t="27255" r="20244" b="24811"/>
          <a:stretch/>
        </p:blipFill>
        <p:spPr>
          <a:xfrm>
            <a:off x="152400" y="1468430"/>
            <a:ext cx="2113295" cy="2278603"/>
          </a:xfrm>
          <a:prstGeom prst="rect">
            <a:avLst/>
          </a:prstGeom>
        </p:spPr>
      </p:pic>
      <p:sp>
        <p:nvSpPr>
          <p:cNvPr id="11" name="TextBox 10">
            <a:extLst>
              <a:ext uri="{FF2B5EF4-FFF2-40B4-BE49-F238E27FC236}">
                <a16:creationId xmlns:a16="http://schemas.microsoft.com/office/drawing/2014/main" id="{621AC783-433B-FBD3-9F49-DC4855340417}"/>
              </a:ext>
            </a:extLst>
          </p:cNvPr>
          <p:cNvSpPr txBox="1"/>
          <p:nvPr/>
        </p:nvSpPr>
        <p:spPr>
          <a:xfrm>
            <a:off x="457200" y="3790164"/>
            <a:ext cx="1648563" cy="830997"/>
          </a:xfrm>
          <a:prstGeom prst="rect">
            <a:avLst/>
          </a:prstGeom>
          <a:noFill/>
        </p:spPr>
        <p:txBody>
          <a:bodyPr wrap="square" rtlCol="0">
            <a:spAutoFit/>
          </a:bodyPr>
          <a:lstStyle/>
          <a:p>
            <a:r>
              <a:rPr lang="en-US" sz="1200" dirty="0">
                <a:solidFill>
                  <a:schemeClr val="bg2">
                    <a:lumMod val="50000"/>
                  </a:schemeClr>
                </a:solidFill>
              </a:rPr>
              <a:t>Shasta </a:t>
            </a:r>
            <a:r>
              <a:rPr lang="en-US" sz="1200" dirty="0" err="1">
                <a:solidFill>
                  <a:schemeClr val="bg2">
                    <a:lumMod val="50000"/>
                  </a:schemeClr>
                </a:solidFill>
              </a:rPr>
              <a:t>TCD</a:t>
            </a:r>
            <a:r>
              <a:rPr lang="en-US" sz="1200" dirty="0">
                <a:solidFill>
                  <a:schemeClr val="bg2">
                    <a:lumMod val="50000"/>
                  </a:schemeClr>
                </a:solidFill>
              </a:rPr>
              <a:t> graphic courtesy of Watercourse Engineering</a:t>
            </a:r>
          </a:p>
        </p:txBody>
      </p:sp>
      <p:pic>
        <p:nvPicPr>
          <p:cNvPr id="12" name="Picture 11">
            <a:extLst>
              <a:ext uri="{FF2B5EF4-FFF2-40B4-BE49-F238E27FC236}">
                <a16:creationId xmlns:a16="http://schemas.microsoft.com/office/drawing/2014/main" id="{A99B5F19-00BA-B619-4304-E45EA4A8D0DE}"/>
              </a:ext>
            </a:extLst>
          </p:cNvPr>
          <p:cNvPicPr>
            <a:picLocks noChangeAspect="1"/>
          </p:cNvPicPr>
          <p:nvPr/>
        </p:nvPicPr>
        <p:blipFill>
          <a:blip r:embed="rId8"/>
          <a:stretch>
            <a:fillRect/>
          </a:stretch>
        </p:blipFill>
        <p:spPr>
          <a:xfrm>
            <a:off x="76200" y="4829884"/>
            <a:ext cx="2438521" cy="1269589"/>
          </a:xfrm>
          <a:prstGeom prst="rect">
            <a:avLst/>
          </a:prstGeom>
        </p:spPr>
      </p:pic>
      <p:pic>
        <p:nvPicPr>
          <p:cNvPr id="13" name="Picture 12">
            <a:extLst>
              <a:ext uri="{FF2B5EF4-FFF2-40B4-BE49-F238E27FC236}">
                <a16:creationId xmlns:a16="http://schemas.microsoft.com/office/drawing/2014/main" id="{028C77C4-A69D-1D44-899E-7844F4B77424}"/>
              </a:ext>
            </a:extLst>
          </p:cNvPr>
          <p:cNvPicPr>
            <a:picLocks noChangeAspect="1"/>
          </p:cNvPicPr>
          <p:nvPr/>
        </p:nvPicPr>
        <p:blipFill>
          <a:blip r:embed="rId9"/>
          <a:stretch>
            <a:fillRect/>
          </a:stretch>
        </p:blipFill>
        <p:spPr>
          <a:xfrm>
            <a:off x="2590800" y="5285539"/>
            <a:ext cx="2624796" cy="908940"/>
          </a:xfrm>
          <a:prstGeom prst="rect">
            <a:avLst/>
          </a:prstGeom>
        </p:spPr>
      </p:pic>
      <p:cxnSp>
        <p:nvCxnSpPr>
          <p:cNvPr id="14" name="Connector: Elbow 15">
            <a:extLst>
              <a:ext uri="{FF2B5EF4-FFF2-40B4-BE49-F238E27FC236}">
                <a16:creationId xmlns:a16="http://schemas.microsoft.com/office/drawing/2014/main" id="{E6B4A7ED-1D08-D71C-9371-DCC57EBCFB4F}"/>
              </a:ext>
            </a:extLst>
          </p:cNvPr>
          <p:cNvCxnSpPr>
            <a:cxnSpLocks/>
          </p:cNvCxnSpPr>
          <p:nvPr/>
        </p:nvCxnSpPr>
        <p:spPr>
          <a:xfrm rot="10800000">
            <a:off x="5181601" y="2819401"/>
            <a:ext cx="2057400" cy="1112136"/>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8">
            <a:extLst>
              <a:ext uri="{FF2B5EF4-FFF2-40B4-BE49-F238E27FC236}">
                <a16:creationId xmlns:a16="http://schemas.microsoft.com/office/drawing/2014/main" id="{38E31507-3CD9-904E-C6CD-6469B9AA2608}"/>
              </a:ext>
            </a:extLst>
          </p:cNvPr>
          <p:cNvCxnSpPr>
            <a:cxnSpLocks/>
          </p:cNvCxnSpPr>
          <p:nvPr/>
        </p:nvCxnSpPr>
        <p:spPr>
          <a:xfrm rot="10800000" flipV="1">
            <a:off x="5181602" y="4036807"/>
            <a:ext cx="2057399" cy="1373715"/>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2C5D6F9-B972-8A6B-A348-D57F8D732601}"/>
              </a:ext>
            </a:extLst>
          </p:cNvPr>
          <p:cNvSpPr>
            <a:spLocks noGrp="1"/>
          </p:cNvSpPr>
          <p:nvPr>
            <p:ph type="title"/>
          </p:nvPr>
        </p:nvSpPr>
        <p:spPr>
          <a:xfrm>
            <a:off x="1676400" y="76200"/>
            <a:ext cx="5867400" cy="1162398"/>
          </a:xfrm>
        </p:spPr>
        <p:txBody>
          <a:bodyPr>
            <a:normAutofit fontScale="90000"/>
          </a:bodyPr>
          <a:lstStyle/>
          <a:p>
            <a:r>
              <a:rPr lang="en-US" sz="2700" dirty="0"/>
              <a:t>FY 16 - 21 Accomplishments</a:t>
            </a:r>
            <a:br>
              <a:rPr lang="en-US" sz="1600" dirty="0"/>
            </a:br>
            <a:r>
              <a:rPr lang="en-US" sz="2000" dirty="0"/>
              <a:t>River Temperature &amp; Cold-Water Pool Management</a:t>
            </a:r>
            <a:br>
              <a:rPr lang="en-US" sz="2000" dirty="0"/>
            </a:br>
            <a:r>
              <a:rPr lang="en-US" sz="1800" dirty="0">
                <a:solidFill>
                  <a:srgbClr val="00B0F0"/>
                </a:solidFill>
              </a:rPr>
              <a:t>Upper Sacramento River, U.S. Bureau of Reclamation</a:t>
            </a:r>
          </a:p>
        </p:txBody>
      </p:sp>
      <p:sp>
        <p:nvSpPr>
          <p:cNvPr id="17" name="Speech Bubble: Rectangle 15">
            <a:extLst>
              <a:ext uri="{FF2B5EF4-FFF2-40B4-BE49-F238E27FC236}">
                <a16:creationId xmlns:a16="http://schemas.microsoft.com/office/drawing/2014/main" id="{C01BBB5E-0C9E-7A68-2D38-0BAD19F9F03E}"/>
              </a:ext>
            </a:extLst>
          </p:cNvPr>
          <p:cNvSpPr/>
          <p:nvPr/>
        </p:nvSpPr>
        <p:spPr>
          <a:xfrm>
            <a:off x="7634496" y="2252059"/>
            <a:ext cx="745957" cy="397822"/>
          </a:xfrm>
          <a:prstGeom prst="wedgeRectCallout">
            <a:avLst>
              <a:gd name="adj1" fmla="val -48114"/>
              <a:gd name="adj2" fmla="val 137743"/>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Shasta Lake</a:t>
            </a:r>
          </a:p>
        </p:txBody>
      </p:sp>
      <p:sp>
        <p:nvSpPr>
          <p:cNvPr id="18" name="Speech Bubble: Rectangle 17">
            <a:extLst>
              <a:ext uri="{FF2B5EF4-FFF2-40B4-BE49-F238E27FC236}">
                <a16:creationId xmlns:a16="http://schemas.microsoft.com/office/drawing/2014/main" id="{3534A148-E3F7-7F38-D6BB-ADE4B6D0F861}"/>
              </a:ext>
            </a:extLst>
          </p:cNvPr>
          <p:cNvSpPr/>
          <p:nvPr/>
        </p:nvSpPr>
        <p:spPr>
          <a:xfrm>
            <a:off x="6458198" y="5527895"/>
            <a:ext cx="1068829" cy="470637"/>
          </a:xfrm>
          <a:prstGeom prst="wedgeRectCallout">
            <a:avLst>
              <a:gd name="adj1" fmla="val -13169"/>
              <a:gd name="adj2" fmla="val -246561"/>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Whiskeytown Lake</a:t>
            </a:r>
          </a:p>
        </p:txBody>
      </p:sp>
      <p:sp>
        <p:nvSpPr>
          <p:cNvPr id="19" name="Speech Bubble: Rectangle 18">
            <a:extLst>
              <a:ext uri="{FF2B5EF4-FFF2-40B4-BE49-F238E27FC236}">
                <a16:creationId xmlns:a16="http://schemas.microsoft.com/office/drawing/2014/main" id="{691AE561-8F73-CB5F-5C2F-55EC06696CA0}"/>
              </a:ext>
            </a:extLst>
          </p:cNvPr>
          <p:cNvSpPr/>
          <p:nvPr/>
        </p:nvSpPr>
        <p:spPr>
          <a:xfrm>
            <a:off x="6629400" y="2192978"/>
            <a:ext cx="706457" cy="397822"/>
          </a:xfrm>
          <a:prstGeom prst="wedgeRectCallout">
            <a:avLst>
              <a:gd name="adj1" fmla="val -80012"/>
              <a:gd name="adj2" fmla="val 6380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Trinity Lake</a:t>
            </a:r>
          </a:p>
        </p:txBody>
      </p:sp>
      <p:sp>
        <p:nvSpPr>
          <p:cNvPr id="20" name="Speech Bubble: Rectangle 19">
            <a:extLst>
              <a:ext uri="{FF2B5EF4-FFF2-40B4-BE49-F238E27FC236}">
                <a16:creationId xmlns:a16="http://schemas.microsoft.com/office/drawing/2014/main" id="{A6215925-308E-64E4-EFB3-62AD1DB26F72}"/>
              </a:ext>
            </a:extLst>
          </p:cNvPr>
          <p:cNvSpPr/>
          <p:nvPr/>
        </p:nvSpPr>
        <p:spPr>
          <a:xfrm>
            <a:off x="7577632" y="4028925"/>
            <a:ext cx="812738" cy="441841"/>
          </a:xfrm>
          <a:prstGeom prst="wedgeRectCallout">
            <a:avLst>
              <a:gd name="adj1" fmla="val -74874"/>
              <a:gd name="adj2" fmla="val 8376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Keswick Dam</a:t>
            </a:r>
          </a:p>
        </p:txBody>
      </p:sp>
      <p:sp>
        <p:nvSpPr>
          <p:cNvPr id="21" name="Speech Bubble: Rectangle 20">
            <a:extLst>
              <a:ext uri="{FF2B5EF4-FFF2-40B4-BE49-F238E27FC236}">
                <a16:creationId xmlns:a16="http://schemas.microsoft.com/office/drawing/2014/main" id="{8D70DBA2-0177-2748-1BDD-39510B064973}"/>
              </a:ext>
            </a:extLst>
          </p:cNvPr>
          <p:cNvSpPr/>
          <p:nvPr/>
        </p:nvSpPr>
        <p:spPr>
          <a:xfrm>
            <a:off x="6293401" y="3116080"/>
            <a:ext cx="825800" cy="397829"/>
          </a:xfrm>
          <a:prstGeom prst="wedgeRectCallout">
            <a:avLst>
              <a:gd name="adj1" fmla="val -90500"/>
              <a:gd name="adj2" fmla="val 162526"/>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Lewiston Dam</a:t>
            </a:r>
          </a:p>
        </p:txBody>
      </p:sp>
    </p:spTree>
    <p:extLst>
      <p:ext uri="{BB962C8B-B14F-4D97-AF65-F5344CB8AC3E}">
        <p14:creationId xmlns:p14="http://schemas.microsoft.com/office/powerpoint/2010/main" val="1420988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9BA4-4BCC-8130-D869-9858E2CD069E}"/>
              </a:ext>
            </a:extLst>
          </p:cNvPr>
          <p:cNvSpPr>
            <a:spLocks noGrp="1"/>
          </p:cNvSpPr>
          <p:nvPr>
            <p:ph type="title"/>
          </p:nvPr>
        </p:nvSpPr>
        <p:spPr>
          <a:xfrm>
            <a:off x="1676400" y="304800"/>
            <a:ext cx="5867400" cy="774700"/>
          </a:xfrm>
        </p:spPr>
        <p:txBody>
          <a:bodyPr/>
          <a:lstStyle/>
          <a:p>
            <a:r>
              <a:rPr lang="en-US" dirty="0"/>
              <a:t>FY 21 Accomplishment</a:t>
            </a:r>
            <a:br>
              <a:rPr lang="en-US" dirty="0"/>
            </a:br>
            <a:r>
              <a:rPr lang="en-US" sz="2000" dirty="0"/>
              <a:t>Technical Transfer</a:t>
            </a:r>
            <a:endParaRPr lang="en-US" sz="2000" dirty="0">
              <a:solidFill>
                <a:srgbClr val="FF0000"/>
              </a:solidFill>
            </a:endParaRPr>
          </a:p>
        </p:txBody>
      </p:sp>
      <p:sp>
        <p:nvSpPr>
          <p:cNvPr id="3" name="Content Placeholder 2">
            <a:extLst>
              <a:ext uri="{FF2B5EF4-FFF2-40B4-BE49-F238E27FC236}">
                <a16:creationId xmlns:a16="http://schemas.microsoft.com/office/drawing/2014/main" id="{E54C9278-2839-9103-3A02-DAEC82CFA62F}"/>
              </a:ext>
            </a:extLst>
          </p:cNvPr>
          <p:cNvSpPr>
            <a:spLocks noGrp="1"/>
          </p:cNvSpPr>
          <p:nvPr>
            <p:ph sz="half" idx="1"/>
          </p:nvPr>
        </p:nvSpPr>
        <p:spPr>
          <a:xfrm>
            <a:off x="304800" y="1474675"/>
            <a:ext cx="8686800" cy="5092224"/>
          </a:xfrm>
        </p:spPr>
        <p:txBody>
          <a:bodyPr>
            <a:normAutofit/>
          </a:bodyPr>
          <a:lstStyle/>
          <a:p>
            <a:pPr eaLnBrk="1" fontAlgn="auto" hangingPunct="1">
              <a:lnSpc>
                <a:spcPct val="120000"/>
              </a:lnSpc>
              <a:spcBef>
                <a:spcPts val="0"/>
              </a:spcBef>
              <a:spcAft>
                <a:spcPts val="0"/>
              </a:spcAft>
              <a:defRPr/>
            </a:pPr>
            <a:r>
              <a:rPr lang="en-US" dirty="0">
                <a:latin typeface="Arial" panose="020B0604020202020204" pitchFamily="34" charset="0"/>
                <a:cs typeface="Arial" panose="020B0604020202020204" pitchFamily="34" charset="0"/>
              </a:rPr>
              <a:t>The National Conference on Ecosystem Restoration (NCER), Virtual, July 2021</a:t>
            </a:r>
          </a:p>
          <a:p>
            <a:pPr lvl="1" eaLnBrk="1" fontAlgn="auto" hangingPunct="1">
              <a:lnSpc>
                <a:spcPct val="120000"/>
              </a:lnSpc>
              <a:spcBef>
                <a:spcPts val="0"/>
              </a:spcBef>
              <a:spcAft>
                <a:spcPts val="0"/>
              </a:spcAft>
              <a:defRPr/>
            </a:pPr>
            <a:r>
              <a:rPr lang="en-US" dirty="0">
                <a:latin typeface="Arial" panose="020B0604020202020204" pitchFamily="34" charset="0"/>
                <a:cs typeface="Arial" panose="020B0604020202020204" pitchFamily="34" charset="0"/>
              </a:rPr>
              <a:t>Organized two sessions:</a:t>
            </a:r>
          </a:p>
          <a:p>
            <a:pPr lvl="2" eaLnBrk="1" fontAlgn="auto" hangingPunct="1">
              <a:lnSpc>
                <a:spcPct val="120000"/>
              </a:lnSpc>
              <a:spcBef>
                <a:spcPts val="0"/>
              </a:spcBef>
              <a:spcAft>
                <a:spcPts val="0"/>
              </a:spcAft>
              <a:defRPr/>
            </a:pPr>
            <a:r>
              <a:rPr lang="en-US" dirty="0">
                <a:latin typeface="Arial" panose="020B0604020202020204" pitchFamily="34" charset="0"/>
                <a:cs typeface="Arial" panose="020B0604020202020204" pitchFamily="34" charset="0"/>
              </a:rPr>
              <a:t>Water Quality Modeling Software Development</a:t>
            </a:r>
          </a:p>
          <a:p>
            <a:pPr lvl="2" eaLnBrk="1" fontAlgn="auto" hangingPunct="1">
              <a:lnSpc>
                <a:spcPct val="120000"/>
              </a:lnSpc>
              <a:spcBef>
                <a:spcPts val="0"/>
              </a:spcBef>
              <a:spcAft>
                <a:spcPts val="0"/>
              </a:spcAft>
              <a:defRPr/>
            </a:pPr>
            <a:r>
              <a:rPr lang="en-US" dirty="0">
                <a:latin typeface="Arial" panose="020B0604020202020204" pitchFamily="34" charset="0"/>
                <a:cs typeface="Arial" panose="020B0604020202020204" pitchFamily="34" charset="0"/>
              </a:rPr>
              <a:t>Water Quality Modeling Applications/Studies</a:t>
            </a:r>
          </a:p>
          <a:p>
            <a:pPr eaLnBrk="1" fontAlgn="auto" hangingPunct="1">
              <a:lnSpc>
                <a:spcPct val="120000"/>
              </a:lnSpc>
              <a:spcBef>
                <a:spcPts val="0"/>
              </a:spcBef>
              <a:spcAft>
                <a:spcPts val="0"/>
              </a:spcAft>
              <a:defRPr/>
            </a:pPr>
            <a:r>
              <a:rPr lang="en-US" dirty="0">
                <a:latin typeface="Arial" panose="020B0604020202020204" pitchFamily="34" charset="0"/>
                <a:cs typeface="Arial" panose="020B0604020202020204" pitchFamily="34" charset="0"/>
              </a:rPr>
              <a:t>Abstract accepted, American Geophysical Union (AGU) Conference, December 2021</a:t>
            </a:r>
          </a:p>
        </p:txBody>
      </p:sp>
    </p:spTree>
    <p:extLst>
      <p:ext uri="{BB962C8B-B14F-4D97-AF65-F5344CB8AC3E}">
        <p14:creationId xmlns:p14="http://schemas.microsoft.com/office/powerpoint/2010/main" val="3980426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10" name="Content Placeholder 4">
            <a:extLst>
              <a:ext uri="{FF2B5EF4-FFF2-40B4-BE49-F238E27FC236}">
                <a16:creationId xmlns:a16="http://schemas.microsoft.com/office/drawing/2014/main" id="{78379C83-7CD5-91E3-2195-6C9572B61AFA}"/>
              </a:ext>
            </a:extLst>
          </p:cNvPr>
          <p:cNvSpPr>
            <a:spLocks noGrp="1"/>
          </p:cNvSpPr>
          <p:nvPr>
            <p:ph sz="half" idx="1"/>
          </p:nvPr>
        </p:nvSpPr>
        <p:spPr>
          <a:xfrm>
            <a:off x="228600" y="1553737"/>
            <a:ext cx="3581400" cy="3428631"/>
          </a:xfrm>
        </p:spPr>
        <p:txBody>
          <a:bodyPr wrap="square">
            <a:spAutoFit/>
          </a:bodyPr>
          <a:lstStyle/>
          <a:p>
            <a:r>
              <a:rPr lang="en-US" sz="2000" dirty="0">
                <a:latin typeface="Arial" panose="020B0604020202020204" pitchFamily="34" charset="0"/>
                <a:cs typeface="Arial" panose="020B0604020202020204" pitchFamily="34" charset="0"/>
              </a:rPr>
              <a:t>Funding</a:t>
            </a:r>
          </a:p>
          <a:p>
            <a:pPr lvl="1"/>
            <a:r>
              <a:rPr lang="en-US" sz="1800" dirty="0">
                <a:latin typeface="Arial" panose="020B0604020202020204" pitchFamily="34" charset="0"/>
                <a:cs typeface="Arial" panose="020B0604020202020204" pitchFamily="34" charset="0"/>
              </a:rPr>
              <a:t>FY16	$300K	</a:t>
            </a:r>
          </a:p>
          <a:p>
            <a:pPr lvl="1"/>
            <a:r>
              <a:rPr lang="en-US" sz="1800" dirty="0">
                <a:latin typeface="Arial" panose="020B0604020202020204" pitchFamily="34" charset="0"/>
                <a:cs typeface="Arial" panose="020B0604020202020204" pitchFamily="34" charset="0"/>
              </a:rPr>
              <a:t>FY17	$300K	  </a:t>
            </a:r>
          </a:p>
          <a:p>
            <a:pPr lvl="1"/>
            <a:r>
              <a:rPr lang="en-US" sz="1800" dirty="0">
                <a:latin typeface="Arial" panose="020B0604020202020204" pitchFamily="34" charset="0"/>
                <a:cs typeface="Arial" panose="020B0604020202020204" pitchFamily="34" charset="0"/>
              </a:rPr>
              <a:t>FY18	$300K</a:t>
            </a:r>
          </a:p>
          <a:p>
            <a:pPr lvl="1"/>
            <a:r>
              <a:rPr lang="en-US" sz="1800" dirty="0">
                <a:latin typeface="Arial" panose="020B0604020202020204" pitchFamily="34" charset="0"/>
                <a:cs typeface="Arial" panose="020B0604020202020204" pitchFamily="34" charset="0"/>
              </a:rPr>
              <a:t>FY19	$300K</a:t>
            </a:r>
          </a:p>
          <a:p>
            <a:pPr lvl="1"/>
            <a:r>
              <a:rPr lang="en-US" sz="1800" dirty="0">
                <a:latin typeface="Arial" panose="020B0604020202020204" pitchFamily="34" charset="0"/>
                <a:cs typeface="Arial" panose="020B0604020202020204" pitchFamily="34" charset="0"/>
              </a:rPr>
              <a:t>FY20	$50</a:t>
            </a:r>
          </a:p>
          <a:p>
            <a:pPr lvl="1"/>
            <a:r>
              <a:rPr lang="en-US" sz="1800" dirty="0">
                <a:latin typeface="Arial" panose="020B0604020202020204" pitchFamily="34" charset="0"/>
                <a:cs typeface="Arial" panose="020B0604020202020204" pitchFamily="34" charset="0"/>
              </a:rPr>
              <a:t>Project 	$1,250K</a:t>
            </a:r>
          </a:p>
          <a:p>
            <a:pPr marL="457200" lvl="1" indent="0">
              <a:buNone/>
            </a:pPr>
            <a:endParaRPr lang="en-US" sz="1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Project Status</a:t>
            </a:r>
          </a:p>
          <a:p>
            <a:pPr lvl="1"/>
            <a:r>
              <a:rPr lang="en-US" sz="1800" dirty="0">
                <a:latin typeface="Arial" panose="020B0604020202020204" pitchFamily="34" charset="0"/>
                <a:cs typeface="Arial" panose="020B0604020202020204" pitchFamily="34" charset="0"/>
              </a:rPr>
              <a:t>Complete</a:t>
            </a:r>
            <a:endParaRPr lang="en-US" sz="1600" dirty="0">
              <a:latin typeface="Arial" panose="020B0604020202020204" pitchFamily="34" charset="0"/>
              <a:cs typeface="Arial" panose="020B0604020202020204" pitchFamily="34" charset="0"/>
            </a:endParaRPr>
          </a:p>
        </p:txBody>
      </p:sp>
      <p:sp>
        <p:nvSpPr>
          <p:cNvPr id="11" name="Content Placeholder 4">
            <a:extLst>
              <a:ext uri="{FF2B5EF4-FFF2-40B4-BE49-F238E27FC236}">
                <a16:creationId xmlns:a16="http://schemas.microsoft.com/office/drawing/2014/main" id="{461E8FC6-71BA-BC66-4B8A-01255113CD13}"/>
              </a:ext>
            </a:extLst>
          </p:cNvPr>
          <p:cNvSpPr txBox="1">
            <a:spLocks/>
          </p:cNvSpPr>
          <p:nvPr/>
        </p:nvSpPr>
        <p:spPr bwMode="auto">
          <a:xfrm>
            <a:off x="3352800" y="1447800"/>
            <a:ext cx="5633663" cy="513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2000" kern="0" dirty="0">
                <a:latin typeface="Arial" panose="020B0604020202020204" pitchFamily="34" charset="0"/>
                <a:cs typeface="Arial" panose="020B0604020202020204" pitchFamily="34" charset="0"/>
              </a:rPr>
              <a:t>Project Focus</a:t>
            </a:r>
            <a:endParaRPr lang="en-US" sz="1400" kern="0" dirty="0">
              <a:latin typeface="Arial" panose="020B0604020202020204" pitchFamily="34" charset="0"/>
              <a:cs typeface="Arial" panose="020B0604020202020204" pitchFamily="34" charset="0"/>
            </a:endParaRPr>
          </a:p>
          <a:p>
            <a:pPr lvl="1"/>
            <a:r>
              <a:rPr lang="en-US" sz="1800" kern="0" dirty="0">
                <a:latin typeface="Arial" panose="020B0604020202020204" pitchFamily="34" charset="0"/>
                <a:cs typeface="Arial" panose="020B0604020202020204" pitchFamily="34" charset="0"/>
              </a:rPr>
              <a:t>ResSim Water Quality (WQ) capabilities have been implemented</a:t>
            </a:r>
          </a:p>
          <a:p>
            <a:r>
              <a:rPr lang="en-US" sz="2000" kern="0" dirty="0">
                <a:latin typeface="Arial" panose="020B0604020202020204" pitchFamily="34" charset="0"/>
                <a:cs typeface="Arial" panose="020B0604020202020204" pitchFamily="34" charset="0"/>
              </a:rPr>
              <a:t>Other Comments</a:t>
            </a:r>
          </a:p>
          <a:p>
            <a:pPr lvl="1"/>
            <a:r>
              <a:rPr lang="en-US" sz="1800" kern="0" dirty="0">
                <a:latin typeface="Arial" panose="020B0604020202020204" pitchFamily="34" charset="0"/>
                <a:cs typeface="Arial" panose="020B0604020202020204" pitchFamily="34" charset="0"/>
              </a:rPr>
              <a:t>Collaborated with HEC-HMS team on shared WQ engine development</a:t>
            </a:r>
          </a:p>
          <a:p>
            <a:pPr lvl="1"/>
            <a:r>
              <a:rPr lang="en-US" sz="1800" kern="0" dirty="0">
                <a:latin typeface="Arial" panose="020B0604020202020204" pitchFamily="34" charset="0"/>
                <a:cs typeface="Arial" panose="020B0604020202020204" pitchFamily="34" charset="0"/>
              </a:rPr>
              <a:t>Additional development was funded by the Sonoma County Water Association (SCWA) for the Russian River Study</a:t>
            </a:r>
          </a:p>
          <a:p>
            <a:pPr lvl="1"/>
            <a:r>
              <a:rPr lang="en-US" sz="1800" kern="0" dirty="0">
                <a:latin typeface="Arial" panose="020B0604020202020204" pitchFamily="34" charset="0"/>
                <a:cs typeface="Arial" panose="020B0604020202020204" pitchFamily="34" charset="0"/>
              </a:rPr>
              <a:t>The USBR used HEC-ResSim-WQ to develop the Water Temperature Modeling Platform (WTMP) for the California Central Valley Project. HEC-ResSim-WQ models were linked with CE-QUAL-W2 models and observed data.</a:t>
            </a:r>
          </a:p>
          <a:p>
            <a:pPr lvl="2"/>
            <a:r>
              <a:rPr lang="en-US" sz="1600" kern="0" dirty="0">
                <a:latin typeface="Arial" panose="020B0604020202020204" pitchFamily="34" charset="0"/>
                <a:cs typeface="Arial" panose="020B0604020202020204" pitchFamily="34" charset="0"/>
              </a:rPr>
              <a:t>USBR funded developing HEC-ResSim-WQ models to replace their legacy HEC-5Q models</a:t>
            </a:r>
            <a:r>
              <a:rPr lang="en-US" sz="1600" kern="0"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dirty="0"/>
              <a:t>Summary</a:t>
            </a:r>
            <a:br>
              <a:rPr lang="en-US" dirty="0"/>
            </a:br>
            <a:endParaRPr lang="en-US" sz="1600" dirty="0">
              <a:solidFill>
                <a:srgbClr val="FF0000"/>
              </a:solidFill>
            </a:endParaRPr>
          </a:p>
        </p:txBody>
      </p:sp>
      <p:sp>
        <p:nvSpPr>
          <p:cNvPr id="7" name="Content Placeholder 3">
            <a:extLst>
              <a:ext uri="{FF2B5EF4-FFF2-40B4-BE49-F238E27FC236}">
                <a16:creationId xmlns:a16="http://schemas.microsoft.com/office/drawing/2014/main" id="{CBD849D4-4C3C-39A8-4669-A9B4BA0F3B06}"/>
              </a:ext>
            </a:extLst>
          </p:cNvPr>
          <p:cNvSpPr>
            <a:spLocks noGrp="1"/>
          </p:cNvSpPr>
          <p:nvPr>
            <p:ph idx="1"/>
          </p:nvPr>
        </p:nvSpPr>
        <p:spPr>
          <a:xfrm>
            <a:off x="152400" y="1524000"/>
            <a:ext cx="8991600" cy="4505849"/>
          </a:xfrm>
        </p:spPr>
        <p:txBody>
          <a:bodyPr wrap="square">
            <a:spAutoFit/>
          </a:bodyPr>
          <a:lstStyle/>
          <a:p>
            <a:r>
              <a:rPr lang="en-US" sz="1800" dirty="0">
                <a:latin typeface="Arial" panose="020B0604020202020204" pitchFamily="34" charset="0"/>
                <a:cs typeface="Arial" panose="020B0604020202020204" pitchFamily="34" charset="0"/>
              </a:rPr>
              <a:t>Water quality capabilities have been implemented in HEC-ResSim.</a:t>
            </a:r>
          </a:p>
          <a:p>
            <a:pPr lvl="1"/>
            <a:r>
              <a:rPr lang="en-US" sz="1600" dirty="0">
                <a:latin typeface="Arial" panose="020B0604020202020204" pitchFamily="34" charset="0"/>
                <a:cs typeface="Arial" panose="020B0604020202020204" pitchFamily="34" charset="0"/>
              </a:rPr>
              <a:t>ClearWater Engine and modules, shared with HEC-HMS</a:t>
            </a:r>
          </a:p>
          <a:p>
            <a:pPr lvl="2"/>
            <a:r>
              <a:rPr lang="en-US" sz="1600" dirty="0">
                <a:latin typeface="Arial" panose="020B0604020202020204" pitchFamily="34" charset="0"/>
                <a:cs typeface="Arial" panose="020B0604020202020204" pitchFamily="34" charset="0"/>
              </a:rPr>
              <a:t>Temperature and eutrophication modeling capabilities</a:t>
            </a:r>
          </a:p>
          <a:p>
            <a:pPr lvl="1"/>
            <a:r>
              <a:rPr lang="en-US" sz="1600" dirty="0">
                <a:latin typeface="Arial" panose="020B0604020202020204" pitchFamily="34" charset="0"/>
                <a:cs typeface="Arial" panose="020B0604020202020204" pitchFamily="34" charset="0"/>
              </a:rPr>
              <a:t>User Interface for model setup, data input/output, visualization/analysis of results</a:t>
            </a:r>
          </a:p>
          <a:p>
            <a:r>
              <a:rPr lang="en-US" sz="1800" dirty="0">
                <a:latin typeface="Arial" panose="020B0604020202020204" pitchFamily="34" charset="0"/>
                <a:cs typeface="Arial" panose="020B0604020202020204" pitchFamily="34" charset="0"/>
              </a:rPr>
              <a:t>Compatible with HEC integration software packages HEC-WAT and CWMS/RTS</a:t>
            </a:r>
          </a:p>
          <a:p>
            <a:r>
              <a:rPr lang="en-US" sz="1800" dirty="0">
                <a:latin typeface="Arial" panose="020B0604020202020204" pitchFamily="34" charset="0"/>
                <a:cs typeface="Arial" panose="020B0604020202020204" pitchFamily="34" charset="0"/>
              </a:rPr>
              <a:t>New UI components support configuration of WQ models &amp; interpretation of results</a:t>
            </a:r>
          </a:p>
          <a:p>
            <a:r>
              <a:rPr lang="en-US" sz="1800" dirty="0">
                <a:latin typeface="Arial" panose="020B0604020202020204" pitchFamily="34" charset="0"/>
                <a:cs typeface="Arial" panose="020B0604020202020204" pitchFamily="34" charset="0"/>
              </a:rPr>
              <a:t>Two case studies were prepared to demonstrate some of the new WQ capabilities</a:t>
            </a:r>
          </a:p>
          <a:p>
            <a:pPr lvl="1"/>
            <a:r>
              <a:rPr lang="en-US" sz="1600" dirty="0">
                <a:latin typeface="Arial" panose="020B0604020202020204" pitchFamily="34" charset="0"/>
                <a:cs typeface="Arial" panose="020B0604020202020204" pitchFamily="34" charset="0"/>
              </a:rPr>
              <a:t>Temperature, nutrients, primary production, and dissolved oxygen simulation for the Russian River, CA</a:t>
            </a:r>
          </a:p>
          <a:p>
            <a:pPr lvl="1"/>
            <a:r>
              <a:rPr lang="en-US" sz="1600" dirty="0">
                <a:latin typeface="Arial" panose="020B0604020202020204" pitchFamily="34" charset="0"/>
                <a:cs typeface="Arial" panose="020B0604020202020204" pitchFamily="34" charset="0"/>
              </a:rPr>
              <a:t>Temperature simulation for the upper Sacramento System, CA</a:t>
            </a:r>
          </a:p>
          <a:p>
            <a:r>
              <a:rPr lang="en-US" sz="1800" dirty="0">
                <a:latin typeface="Arial" panose="020B0604020202020204" pitchFamily="34" charset="0"/>
                <a:cs typeface="Arial" panose="020B0604020202020204" pitchFamily="34" charset="0"/>
              </a:rPr>
              <a:t>Workshop was replaced with demonstrations and working sessions:</a:t>
            </a:r>
          </a:p>
          <a:p>
            <a:pPr lvl="1"/>
            <a:r>
              <a:rPr lang="en-US" sz="1600" dirty="0">
                <a:latin typeface="Arial" panose="020B0604020202020204" pitchFamily="34" charset="0"/>
                <a:cs typeface="Arial" panose="020B0604020202020204" pitchFamily="34" charset="0"/>
              </a:rPr>
              <a:t>Due to time constraints and travel restrictions, field users requested periodic follow-up demonstrations (1-2 hours) instead of a workshop.</a:t>
            </a:r>
          </a:p>
          <a:p>
            <a:pPr lvl="1"/>
            <a:r>
              <a:rPr lang="en-US" sz="1600" dirty="0">
                <a:latin typeface="Arial" panose="020B0604020202020204" pitchFamily="34" charset="0"/>
                <a:cs typeface="Arial" panose="020B0604020202020204" pitchFamily="34" charset="0"/>
              </a:rPr>
              <a:t>District partners suggested that an in-person or virtual working session be scheduled prior to initiating a WQ modeling project.</a:t>
            </a:r>
          </a:p>
        </p:txBody>
      </p:sp>
    </p:spTree>
    <p:extLst>
      <p:ext uri="{BB962C8B-B14F-4D97-AF65-F5344CB8AC3E}">
        <p14:creationId xmlns:p14="http://schemas.microsoft.com/office/powerpoint/2010/main" val="35562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9609016-3CE9-C757-677B-F6CC0521878A}"/>
              </a:ext>
            </a:extLst>
          </p:cNvPr>
          <p:cNvSpPr>
            <a:spLocks noGrp="1"/>
          </p:cNvSpPr>
          <p:nvPr>
            <p:ph type="title"/>
          </p:nvPr>
        </p:nvSpPr>
        <p:spPr>
          <a:xfrm>
            <a:off x="1676400" y="145247"/>
            <a:ext cx="5867400" cy="954107"/>
          </a:xfrm>
        </p:spPr>
        <p:txBody>
          <a:bodyPr>
            <a:spAutoFit/>
          </a:bodyPr>
          <a:lstStyle/>
          <a:p>
            <a:r>
              <a:rPr lang="en-US" dirty="0"/>
              <a:t>Integrated Watershed Water Quality Modeling</a:t>
            </a:r>
          </a:p>
        </p:txBody>
      </p:sp>
      <p:pic>
        <p:nvPicPr>
          <p:cNvPr id="21" name="Picture 20">
            <a:extLst>
              <a:ext uri="{FF2B5EF4-FFF2-40B4-BE49-F238E27FC236}">
                <a16:creationId xmlns:a16="http://schemas.microsoft.com/office/drawing/2014/main" id="{1C2AE18D-38DE-D2E4-57A7-A0B940A93874}"/>
              </a:ext>
            </a:extLst>
          </p:cNvPr>
          <p:cNvPicPr>
            <a:picLocks noChangeAspect="1"/>
          </p:cNvPicPr>
          <p:nvPr/>
        </p:nvPicPr>
        <p:blipFill>
          <a:blip r:embed="rId3"/>
          <a:stretch>
            <a:fillRect/>
          </a:stretch>
        </p:blipFill>
        <p:spPr>
          <a:xfrm>
            <a:off x="0" y="1770935"/>
            <a:ext cx="7010400" cy="4025775"/>
          </a:xfrm>
          <a:prstGeom prst="rect">
            <a:avLst/>
          </a:prstGeom>
        </p:spPr>
      </p:pic>
      <p:sp>
        <p:nvSpPr>
          <p:cNvPr id="22" name="Content Placeholder 2">
            <a:extLst>
              <a:ext uri="{FF2B5EF4-FFF2-40B4-BE49-F238E27FC236}">
                <a16:creationId xmlns:a16="http://schemas.microsoft.com/office/drawing/2014/main" id="{FB456457-69A5-7750-31AA-DAADAF254035}"/>
              </a:ext>
            </a:extLst>
          </p:cNvPr>
          <p:cNvSpPr txBox="1">
            <a:spLocks/>
          </p:cNvSpPr>
          <p:nvPr/>
        </p:nvSpPr>
        <p:spPr>
          <a:xfrm>
            <a:off x="7002694" y="1600200"/>
            <a:ext cx="2286000" cy="48584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650" indent="-120650" fontAlgn="auto">
              <a:spcBef>
                <a:spcPts val="0"/>
              </a:spcBef>
              <a:spcAft>
                <a:spcPts val="600"/>
              </a:spcAft>
            </a:pPr>
            <a:r>
              <a:rPr lang="en-US" sz="1600" dirty="0">
                <a:latin typeface="Arial" panose="020B0604020202020204" pitchFamily="34" charset="0"/>
                <a:cs typeface="Arial" panose="020B0604020202020204" pitchFamily="34" charset="0"/>
              </a:rPr>
              <a:t>Temperature</a:t>
            </a:r>
          </a:p>
          <a:p>
            <a:pPr marL="120650" indent="-120650" fontAlgn="auto">
              <a:spcBef>
                <a:spcPts val="0"/>
              </a:spcBef>
              <a:spcAft>
                <a:spcPts val="600"/>
              </a:spcAft>
            </a:pPr>
            <a:r>
              <a:rPr lang="en-US" sz="1600" dirty="0">
                <a:latin typeface="Arial" panose="020B0604020202020204" pitchFamily="34" charset="0"/>
                <a:cs typeface="Arial" panose="020B0604020202020204" pitchFamily="34" charset="0"/>
              </a:rPr>
              <a:t>Dissolved Oxygen</a:t>
            </a:r>
          </a:p>
          <a:p>
            <a:pPr marL="120650" indent="-120650" fontAlgn="auto">
              <a:spcBef>
                <a:spcPts val="0"/>
              </a:spcBef>
              <a:spcAft>
                <a:spcPts val="600"/>
              </a:spcAft>
            </a:pPr>
            <a:r>
              <a:rPr lang="en-US" sz="1600" dirty="0">
                <a:latin typeface="Arial" panose="020B0604020202020204" pitchFamily="34" charset="0"/>
                <a:cs typeface="Arial" panose="020B0604020202020204" pitchFamily="34" charset="0"/>
              </a:rPr>
              <a:t>Primary Productivity</a:t>
            </a:r>
          </a:p>
          <a:p>
            <a:pPr marL="120650" indent="-120650" fontAlgn="auto">
              <a:spcBef>
                <a:spcPts val="0"/>
              </a:spcBef>
              <a:spcAft>
                <a:spcPts val="600"/>
              </a:spcAft>
            </a:pPr>
            <a:r>
              <a:rPr lang="en-US" sz="1600" dirty="0">
                <a:latin typeface="Arial" panose="020B0604020202020204" pitchFamily="34" charset="0"/>
                <a:cs typeface="Arial" panose="020B0604020202020204" pitchFamily="34" charset="0"/>
              </a:rPr>
              <a:t>Nutrient Loading </a:t>
            </a:r>
          </a:p>
          <a:p>
            <a:pPr marL="120650" indent="-120650" fontAlgn="auto">
              <a:spcBef>
                <a:spcPts val="0"/>
              </a:spcBef>
              <a:spcAft>
                <a:spcPts val="600"/>
              </a:spcAft>
            </a:pPr>
            <a:r>
              <a:rPr lang="en-US" sz="1600" dirty="0">
                <a:latin typeface="Arial" panose="020B0604020202020204" pitchFamily="34" charset="0"/>
                <a:cs typeface="Arial" panose="020B0604020202020204" pitchFamily="34" charset="0"/>
              </a:rPr>
              <a:t>Salinity</a:t>
            </a:r>
          </a:p>
          <a:p>
            <a:pPr marL="120650" indent="-120650" fontAlgn="auto">
              <a:spcBef>
                <a:spcPts val="0"/>
              </a:spcBef>
              <a:spcAft>
                <a:spcPts val="600"/>
              </a:spcAft>
            </a:pPr>
            <a:r>
              <a:rPr lang="en-US" sz="1600" dirty="0">
                <a:latin typeface="Arial" panose="020B0604020202020204" pitchFamily="34" charset="0"/>
                <a:cs typeface="Arial" panose="020B0604020202020204" pitchFamily="34" charset="0"/>
              </a:rPr>
              <a:t>Related Analysis</a:t>
            </a:r>
          </a:p>
          <a:p>
            <a:pPr marL="231775" lvl="1" indent="-111125" fontAlgn="auto">
              <a:spcBef>
                <a:spcPts val="0"/>
              </a:spcBef>
              <a:spcAft>
                <a:spcPts val="600"/>
              </a:spcAft>
            </a:pPr>
            <a:r>
              <a:rPr lang="en-US" sz="1400" dirty="0">
                <a:latin typeface="Arial" panose="020B0604020202020204" pitchFamily="34" charset="0"/>
                <a:cs typeface="Arial" panose="020B0604020202020204" pitchFamily="34" charset="0"/>
              </a:rPr>
              <a:t>Dilution</a:t>
            </a:r>
          </a:p>
          <a:p>
            <a:pPr marL="231775" lvl="1" indent="-111125" fontAlgn="auto">
              <a:spcBef>
                <a:spcPts val="0"/>
              </a:spcBef>
              <a:spcAft>
                <a:spcPts val="600"/>
              </a:spcAft>
            </a:pPr>
            <a:r>
              <a:rPr lang="en-US" sz="1400" dirty="0">
                <a:latin typeface="Arial" panose="020B0604020202020204" pitchFamily="34" charset="0"/>
                <a:cs typeface="Arial" panose="020B0604020202020204" pitchFamily="34" charset="0"/>
              </a:rPr>
              <a:t>Water Age</a:t>
            </a:r>
          </a:p>
          <a:p>
            <a:pPr marL="231775" lvl="1" indent="-111125" fontAlgn="auto">
              <a:spcBef>
                <a:spcPts val="0"/>
              </a:spcBef>
              <a:spcAft>
                <a:spcPts val="600"/>
              </a:spcAft>
            </a:pPr>
            <a:r>
              <a:rPr lang="en-US" sz="1400" dirty="0">
                <a:latin typeface="Arial" panose="020B0604020202020204" pitchFamily="34" charset="0"/>
                <a:cs typeface="Arial" panose="020B0604020202020204" pitchFamily="34" charset="0"/>
              </a:rPr>
              <a:t>Source Water Fingerprinting</a:t>
            </a:r>
          </a:p>
          <a:p>
            <a:pPr marL="231775" lvl="1" indent="-111125" fontAlgn="auto">
              <a:spcBef>
                <a:spcPts val="0"/>
              </a:spcBef>
              <a:spcAft>
                <a:spcPts val="600"/>
              </a:spcAft>
            </a:pPr>
            <a:r>
              <a:rPr lang="en-US" sz="1400" dirty="0">
                <a:latin typeface="Arial" panose="020B0604020202020204" pitchFamily="34" charset="0"/>
                <a:cs typeface="Arial" panose="020B0604020202020204" pitchFamily="34" charset="0"/>
              </a:rPr>
              <a:t>Habitat Characterization</a:t>
            </a:r>
            <a:endParaRPr lang="en-US" sz="1600" dirty="0">
              <a:latin typeface="Arial" panose="020B0604020202020204" pitchFamily="34" charset="0"/>
              <a:cs typeface="Arial" panose="020B0604020202020204" pitchFamily="34" charset="0"/>
            </a:endParaRPr>
          </a:p>
          <a:p>
            <a:pPr marL="120650" indent="-120650" fontAlgn="auto">
              <a:spcBef>
                <a:spcPts val="0"/>
              </a:spcBef>
              <a:spcAft>
                <a:spcPts val="600"/>
              </a:spcAft>
            </a:pPr>
            <a:r>
              <a:rPr lang="en-US" sz="1600" dirty="0">
                <a:solidFill>
                  <a:srgbClr val="00B0F0"/>
                </a:solidFill>
                <a:latin typeface="Arial" panose="020B0604020202020204" pitchFamily="34" charset="0"/>
                <a:cs typeface="Arial" panose="020B0604020202020204" pitchFamily="34" charset="0"/>
              </a:rPr>
              <a:t>Models linked via:</a:t>
            </a:r>
          </a:p>
          <a:p>
            <a:pPr marL="285750" lvl="1" indent="-165100" fontAlgn="auto">
              <a:spcBef>
                <a:spcPts val="0"/>
              </a:spcBef>
              <a:spcAft>
                <a:spcPts val="600"/>
              </a:spcAft>
            </a:pPr>
            <a:r>
              <a:rPr lang="en-US" sz="1400" dirty="0">
                <a:solidFill>
                  <a:srgbClr val="00B0F0"/>
                </a:solidFill>
                <a:latin typeface="Arial" panose="020B0604020202020204" pitchFamily="34" charset="0"/>
                <a:cs typeface="Arial" panose="020B0604020202020204" pitchFamily="34" charset="0"/>
              </a:rPr>
              <a:t>CWMS: Real-time operations decision-making</a:t>
            </a:r>
          </a:p>
          <a:p>
            <a:pPr marL="285750" lvl="1" indent="-165100" fontAlgn="auto">
              <a:spcBef>
                <a:spcPts val="0"/>
              </a:spcBef>
              <a:spcAft>
                <a:spcPts val="600"/>
              </a:spcAft>
            </a:pPr>
            <a:r>
              <a:rPr lang="en-US" sz="1400" dirty="0">
                <a:solidFill>
                  <a:srgbClr val="00B0F0"/>
                </a:solidFill>
                <a:latin typeface="Arial" panose="020B0604020202020204" pitchFamily="34" charset="0"/>
                <a:cs typeface="Arial" panose="020B0604020202020204" pitchFamily="34" charset="0"/>
              </a:rPr>
              <a:t>HEC-WAT: Planning studies</a:t>
            </a:r>
            <a:endParaRPr lang="en-US" sz="1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BB79-250E-4182-B33A-D2542BE35643}"/>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45EEE002-6837-48B3-B5B3-D0922F5C48CA}"/>
              </a:ext>
            </a:extLst>
          </p:cNvPr>
          <p:cNvSpPr>
            <a:spLocks noGrp="1"/>
          </p:cNvSpPr>
          <p:nvPr>
            <p:ph idx="1"/>
          </p:nvPr>
        </p:nvSpPr>
        <p:spPr>
          <a:xfrm>
            <a:off x="685800" y="1524000"/>
            <a:ext cx="7772400" cy="4648200"/>
          </a:xfrm>
        </p:spPr>
        <p:txBody>
          <a:bodyPr/>
          <a:lstStyle/>
          <a:p>
            <a:pPr>
              <a:spcAft>
                <a:spcPts val="600"/>
              </a:spcAft>
            </a:pPr>
            <a:r>
              <a:rPr lang="en-US" sz="1600" dirty="0">
                <a:latin typeface="Arial" panose="020B0604020202020204" pitchFamily="34" charset="0"/>
                <a:cs typeface="Arial" panose="020B0604020202020204" pitchFamily="34" charset="0"/>
              </a:rPr>
              <a:t>Develop an integrated reservoir operations and water quality modeling model, HEC-ResSim-WQ, that supports environmental and ecosystem management and reservoir operations modeling efforts.</a:t>
            </a:r>
          </a:p>
          <a:p>
            <a:pPr>
              <a:spcAft>
                <a:spcPts val="600"/>
              </a:spcAft>
            </a:pPr>
            <a:r>
              <a:rPr lang="en-US" sz="1600" dirty="0">
                <a:latin typeface="Arial" panose="020B0604020202020204" pitchFamily="34" charset="0"/>
                <a:cs typeface="Arial" panose="020B0604020202020204" pitchFamily="34" charset="0"/>
              </a:rPr>
              <a:t>Compute water quality in conjunction with system operations (i.e., time-step-level integration), a new approach that enables direct inclusion of environmental objectives with the other operating goals and constraints in the reservoir operations decision-making process.</a:t>
            </a:r>
          </a:p>
          <a:p>
            <a:pPr>
              <a:spcAft>
                <a:spcPts val="600"/>
              </a:spcAft>
            </a:pPr>
            <a:r>
              <a:rPr lang="en-US" sz="1600" dirty="0">
                <a:latin typeface="Arial" panose="020B0604020202020204" pitchFamily="34" charset="0"/>
                <a:cs typeface="Arial" panose="020B0604020202020204" pitchFamily="34" charset="0"/>
              </a:rPr>
              <a:t>Extend existing HEC-ResSim features to support water quality input, output, data visualization, analysis, and reporting, which will facilitate coordinated evaluation of water quality and water allocation and storage needs.</a:t>
            </a:r>
          </a:p>
          <a:p>
            <a:pPr>
              <a:spcAft>
                <a:spcPts val="600"/>
              </a:spcAft>
            </a:pPr>
            <a:r>
              <a:rPr lang="en-US" sz="1600" dirty="0">
                <a:latin typeface="Arial" panose="020B0604020202020204" pitchFamily="34" charset="0"/>
                <a:cs typeface="Arial" panose="020B0604020202020204" pitchFamily="34" charset="0"/>
              </a:rPr>
              <a:t>Link the ERDC ClearWater water quality modules with HEC-ResSim to provide water quality information at each time step, enabling HEC-ResSim to evaluate water quality objectives and flows in conjunction with other operational goals and constraints (representing multiple project purposes) in its release decision process.</a:t>
            </a:r>
          </a:p>
          <a:p>
            <a:pPr>
              <a:spcAft>
                <a:spcPts val="600"/>
              </a:spcAft>
            </a:pPr>
            <a:r>
              <a:rPr lang="en-US" sz="1600" dirty="0">
                <a:latin typeface="Arial" panose="020B0604020202020204" pitchFamily="34" charset="0"/>
                <a:cs typeface="Arial" panose="020B0604020202020204" pitchFamily="34" charset="0"/>
              </a:rPr>
              <a:t>Implement selective withdrawal capability, allowing the software to determine how releases should be allocated across the outlets of selective withdrawal structures to better meet downstream water quality objectives.</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28539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850900"/>
          </a:xfrm>
        </p:spPr>
        <p:txBody>
          <a:bodyPr/>
          <a:lstStyle/>
          <a:p>
            <a:r>
              <a:rPr lang="en-US" dirty="0"/>
              <a:t>Research &amp; Development Value</a:t>
            </a:r>
            <a:br>
              <a:rPr lang="en-US" dirty="0"/>
            </a:br>
            <a:endParaRPr lang="en-US" sz="1600" dirty="0">
              <a:solidFill>
                <a:srgbClr val="FF0000"/>
              </a:solidFill>
            </a:endParaRPr>
          </a:p>
        </p:txBody>
      </p:sp>
      <p:sp>
        <p:nvSpPr>
          <p:cNvPr id="6" name="Content Placeholder 4">
            <a:extLst>
              <a:ext uri="{FF2B5EF4-FFF2-40B4-BE49-F238E27FC236}">
                <a16:creationId xmlns:a16="http://schemas.microsoft.com/office/drawing/2014/main" id="{DFF84778-E981-0C3D-6E94-952FCCBF5F96}"/>
              </a:ext>
            </a:extLst>
          </p:cNvPr>
          <p:cNvSpPr>
            <a:spLocks noGrp="1"/>
          </p:cNvSpPr>
          <p:nvPr>
            <p:ph idx="1"/>
          </p:nvPr>
        </p:nvSpPr>
        <p:spPr>
          <a:xfrm>
            <a:off x="152400" y="1600200"/>
            <a:ext cx="8763000" cy="4876800"/>
          </a:xfrm>
        </p:spPr>
        <p:txBody>
          <a:bodyPr/>
          <a:lstStyle/>
          <a:p>
            <a:r>
              <a:rPr lang="en-US" sz="1800" dirty="0">
                <a:latin typeface="Arial" panose="020B0604020202020204" pitchFamily="34" charset="0"/>
                <a:cs typeface="Arial" panose="020B0604020202020204" pitchFamily="34" charset="0"/>
              </a:rPr>
              <a:t>Value to USACE: </a:t>
            </a:r>
          </a:p>
          <a:p>
            <a:pPr lvl="1"/>
            <a:r>
              <a:rPr lang="en-US" sz="1600" dirty="0">
                <a:latin typeface="Arial" panose="020B0604020202020204" pitchFamily="34" charset="0"/>
                <a:cs typeface="Arial" panose="020B0604020202020204" pitchFamily="34" charset="0"/>
              </a:rPr>
              <a:t>HEC-ResSim is the standard USACE reservoir operations model.</a:t>
            </a:r>
          </a:p>
          <a:p>
            <a:pPr lvl="1"/>
            <a:r>
              <a:rPr lang="en-US" sz="1600" dirty="0">
                <a:latin typeface="Arial" panose="020B0604020202020204" pitchFamily="34" charset="0"/>
                <a:cs typeface="Arial" panose="020B0604020202020204" pitchFamily="34" charset="0"/>
              </a:rPr>
              <a:t>The updated HEC-ResSim Water Quality model (HEC-ResSim-WQ) will support the Corps’ high priority need for environmental assessment, restoration, and management. </a:t>
            </a:r>
          </a:p>
          <a:p>
            <a:pPr lvl="1"/>
            <a:r>
              <a:rPr lang="en-US" sz="1600" dirty="0">
                <a:latin typeface="Arial" panose="020B0604020202020204" pitchFamily="34" charset="0"/>
                <a:cs typeface="Arial" panose="020B0604020202020204" pitchFamily="34" charset="0"/>
              </a:rPr>
              <a:t>Incorporation of water quality (water temperature and constituent concentrations) in HEC-ResSim enables incorporation of water quality and other environmental objectives (such as environmental flows) in the reservoir decision-making process. This allows HEC-ResSim-WQ to inform reservoir release decisions, improving model accuracy and delivering high quality multi-objective decision-making to achieve ecosystem benefits. </a:t>
            </a:r>
          </a:p>
          <a:p>
            <a:pPr lvl="2"/>
            <a:r>
              <a:rPr lang="en-US" sz="1600" dirty="0">
                <a:latin typeface="Arial" panose="020B0604020202020204" pitchFamily="34" charset="0"/>
                <a:cs typeface="Arial" panose="020B0604020202020204" pitchFamily="34" charset="0"/>
              </a:rPr>
              <a:t>Critical downstream habitat will be better managed for water quantity (volume, velocity, depths, etc.) in addition to water quality (water temperature, dissolved oxygen, total dissolved gas, etc.)</a:t>
            </a:r>
          </a:p>
          <a:p>
            <a:pPr lvl="2"/>
            <a:r>
              <a:rPr lang="en-US" sz="1600" dirty="0">
                <a:latin typeface="Arial" panose="020B0604020202020204" pitchFamily="34" charset="0"/>
                <a:cs typeface="Arial" panose="020B0604020202020204" pitchFamily="34" charset="0"/>
              </a:rPr>
              <a:t>Linkage of WQ with multi-objective decision analysis increases project benefits while decreasing modeling and project costs.</a:t>
            </a:r>
          </a:p>
          <a:p>
            <a:pPr lvl="1"/>
            <a:r>
              <a:rPr lang="en-US" sz="1600" dirty="0">
                <a:latin typeface="Arial" panose="020B0604020202020204" pitchFamily="34" charset="0"/>
                <a:cs typeface="Arial" panose="020B0604020202020204" pitchFamily="34" charset="0"/>
              </a:rPr>
              <a:t>HEC-ResSim is often used in real-time decision-making, linked with other models via the Corps Water Management System (CWMS). HEC-ResSim-WQ enables water quality objectives to be included in the real-time decision-making process.</a:t>
            </a:r>
          </a:p>
        </p:txBody>
      </p:sp>
    </p:spTree>
    <p:extLst>
      <p:ext uri="{BB962C8B-B14F-4D97-AF65-F5344CB8AC3E}">
        <p14:creationId xmlns:p14="http://schemas.microsoft.com/office/powerpoint/2010/main" val="309308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5867400" cy="850900"/>
          </a:xfrm>
        </p:spPr>
        <p:txBody>
          <a:bodyPr/>
          <a:lstStyle/>
          <a:p>
            <a:r>
              <a:rPr lang="en-US" dirty="0"/>
              <a:t>Research &amp; Development Value</a:t>
            </a:r>
            <a:br>
              <a:rPr lang="en-US" dirty="0"/>
            </a:br>
            <a:endParaRPr lang="en-US" sz="1600" dirty="0">
              <a:solidFill>
                <a:srgbClr val="FF0000"/>
              </a:solidFill>
            </a:endParaRPr>
          </a:p>
        </p:txBody>
      </p:sp>
      <p:sp>
        <p:nvSpPr>
          <p:cNvPr id="3" name="Content Placeholder 4">
            <a:extLst>
              <a:ext uri="{FF2B5EF4-FFF2-40B4-BE49-F238E27FC236}">
                <a16:creationId xmlns:a16="http://schemas.microsoft.com/office/drawing/2014/main" id="{EE949EB5-E881-2F77-7523-00585F30F4A3}"/>
              </a:ext>
            </a:extLst>
          </p:cNvPr>
          <p:cNvSpPr>
            <a:spLocks noGrp="1"/>
          </p:cNvSpPr>
          <p:nvPr>
            <p:ph idx="1"/>
          </p:nvPr>
        </p:nvSpPr>
        <p:spPr>
          <a:xfrm>
            <a:off x="381000" y="1524000"/>
            <a:ext cx="8382000" cy="4953000"/>
          </a:xfrm>
        </p:spPr>
        <p:txBody>
          <a:bodyPr/>
          <a:lstStyle/>
          <a:p>
            <a:r>
              <a:rPr lang="en-US" sz="2000" dirty="0">
                <a:latin typeface="Arial" panose="020B0604020202020204" pitchFamily="34" charset="0"/>
                <a:cs typeface="Arial" panose="020B0604020202020204" pitchFamily="34" charset="0"/>
              </a:rPr>
              <a:t>Value outside USACE:</a:t>
            </a:r>
          </a:p>
          <a:p>
            <a:pPr lvl="1"/>
            <a:r>
              <a:rPr lang="en-US" sz="1800" dirty="0">
                <a:latin typeface="Arial" panose="020B0604020202020204" pitchFamily="34" charset="0"/>
                <a:cs typeface="Arial" panose="020B0604020202020204" pitchFamily="34" charset="0"/>
              </a:rPr>
              <a:t>HEC-ResSim is used by other federal, state, and local agencies, e.g., EPA, USBR, City of Los Angeles, Sonoma County Water Agency for reservoir operations.</a:t>
            </a:r>
          </a:p>
          <a:p>
            <a:pPr lvl="1"/>
            <a:r>
              <a:rPr lang="en-US" sz="1800" dirty="0">
                <a:latin typeface="Arial" panose="020B0604020202020204" pitchFamily="34" charset="0"/>
                <a:cs typeface="Arial" panose="020B0604020202020204" pitchFamily="34" charset="0"/>
              </a:rPr>
              <a:t>HEC-ResSim-WQ replaces the legacy HEC-5Q reservoir water quality model. HEC-5Q models that were developed for USBR and the State of California are being updated to HEC-ResSim-WQ (as well as CE-QUAL-W2) as a part of the Water Temperature Modeling Platform (WTMP) for the California Central Valley Project.</a:t>
            </a:r>
          </a:p>
          <a:p>
            <a:pPr lvl="2"/>
            <a:r>
              <a:rPr lang="en-US" sz="1600" dirty="0">
                <a:latin typeface="Arial" panose="020B0604020202020204" pitchFamily="34" charset="0"/>
                <a:cs typeface="Arial" panose="020B0604020202020204" pitchFamily="34" charset="0"/>
              </a:rPr>
              <a:t>https://</a:t>
            </a:r>
            <a:r>
              <a:rPr lang="en-US" sz="1600" dirty="0" err="1">
                <a:latin typeface="Arial" panose="020B0604020202020204" pitchFamily="34" charset="0"/>
                <a:cs typeface="Arial" panose="020B0604020202020204" pitchFamily="34" charset="0"/>
              </a:rPr>
              <a:t>www.deltacouncil.ca.gov</a:t>
            </a:r>
            <a:r>
              <a:rPr lang="en-US" sz="1600" dirty="0">
                <a:latin typeface="Arial" panose="020B0604020202020204" pitchFamily="34" charset="0"/>
                <a:cs typeface="Arial" panose="020B0604020202020204" pitchFamily="34" charset="0"/>
              </a:rPr>
              <a:t>/delta-science-program/water-temperature-model-development-independent-advisory-panel</a:t>
            </a:r>
          </a:p>
          <a:p>
            <a:pPr lvl="1"/>
            <a:r>
              <a:rPr lang="en-US" sz="1800" dirty="0">
                <a:latin typeface="Arial" panose="020B0604020202020204" pitchFamily="34" charset="0"/>
                <a:cs typeface="Arial" panose="020B0604020202020204" pitchFamily="34" charset="0"/>
              </a:rPr>
              <a:t>HEC-ResSim-WQ may be used as a research tool to evaluate the effects and prioritization of multiple objectives, including water quality and environmental flows. One area of particular interest is in examining the role of reservoir release decision-making in the management of Harmful Algal Blooms.</a:t>
            </a:r>
          </a:p>
        </p:txBody>
      </p:sp>
    </p:spTree>
    <p:extLst>
      <p:ext uri="{BB962C8B-B14F-4D97-AF65-F5344CB8AC3E}">
        <p14:creationId xmlns:p14="http://schemas.microsoft.com/office/powerpoint/2010/main" val="415631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DDF291-65C4-6C2E-C88D-BDA0D192B882}"/>
              </a:ext>
            </a:extLst>
          </p:cNvPr>
          <p:cNvSpPr>
            <a:spLocks noGrp="1"/>
          </p:cNvSpPr>
          <p:nvPr>
            <p:ph type="title"/>
          </p:nvPr>
        </p:nvSpPr>
        <p:spPr>
          <a:xfrm>
            <a:off x="1676400" y="360689"/>
            <a:ext cx="5867400" cy="523220"/>
          </a:xfrm>
        </p:spPr>
        <p:txBody>
          <a:bodyPr>
            <a:spAutoFit/>
          </a:bodyPr>
          <a:lstStyle/>
          <a:p>
            <a:r>
              <a:rPr lang="en-US" dirty="0"/>
              <a:t>Approach</a:t>
            </a:r>
            <a:endParaRPr lang="en-US" sz="1600" dirty="0">
              <a:solidFill>
                <a:srgbClr val="FF0000"/>
              </a:solidFill>
            </a:endParaRPr>
          </a:p>
        </p:txBody>
      </p:sp>
      <p:sp>
        <p:nvSpPr>
          <p:cNvPr id="9" name="Content Placeholder 4">
            <a:extLst>
              <a:ext uri="{FF2B5EF4-FFF2-40B4-BE49-F238E27FC236}">
                <a16:creationId xmlns:a16="http://schemas.microsoft.com/office/drawing/2014/main" id="{198C22CD-5513-6265-0C56-D19CE2A06114}"/>
              </a:ext>
            </a:extLst>
          </p:cNvPr>
          <p:cNvSpPr>
            <a:spLocks noGrp="1"/>
          </p:cNvSpPr>
          <p:nvPr>
            <p:ph idx="1"/>
          </p:nvPr>
        </p:nvSpPr>
        <p:spPr>
          <a:xfrm>
            <a:off x="190500" y="1524000"/>
            <a:ext cx="4076700" cy="4953000"/>
          </a:xfrm>
          <a:noFill/>
        </p:spPr>
        <p:txBody>
          <a:bodyPr/>
          <a:lstStyle/>
          <a:p>
            <a:pPr eaLnBrk="1" hangingPunct="1">
              <a:lnSpc>
                <a:spcPts val="2600"/>
              </a:lnSpc>
            </a:pPr>
            <a:r>
              <a:rPr lang="en-US" sz="2000" dirty="0">
                <a:latin typeface="Arial" charset="0"/>
                <a:cs typeface="Arial" charset="0"/>
              </a:rPr>
              <a:t>HEC-ResSim (Reservoir System Simulation) simulates reservoir operations at one or more reservoirs for:</a:t>
            </a:r>
          </a:p>
          <a:p>
            <a:pPr lvl="1" eaLnBrk="1" hangingPunct="1"/>
            <a:r>
              <a:rPr lang="en-US" dirty="0">
                <a:latin typeface="Arial" charset="0"/>
                <a:cs typeface="Arial" charset="0"/>
              </a:rPr>
              <a:t>Flood management</a:t>
            </a:r>
          </a:p>
          <a:p>
            <a:pPr lvl="1" eaLnBrk="1" hangingPunct="1"/>
            <a:r>
              <a:rPr lang="en-US" dirty="0">
                <a:latin typeface="Arial" charset="0"/>
                <a:cs typeface="Arial" charset="0"/>
              </a:rPr>
              <a:t>Low flow augmentation</a:t>
            </a:r>
          </a:p>
          <a:p>
            <a:pPr lvl="1" eaLnBrk="1" hangingPunct="1"/>
            <a:r>
              <a:rPr lang="en-US" dirty="0">
                <a:latin typeface="Arial" charset="0"/>
                <a:cs typeface="Arial" charset="0"/>
              </a:rPr>
              <a:t>Water supply</a:t>
            </a:r>
          </a:p>
          <a:p>
            <a:pPr eaLnBrk="1" hangingPunct="1"/>
            <a:r>
              <a:rPr lang="en-US" sz="2000" dirty="0">
                <a:latin typeface="Arial" charset="0"/>
                <a:cs typeface="Arial" charset="0"/>
              </a:rPr>
              <a:t>Applications:</a:t>
            </a:r>
          </a:p>
          <a:p>
            <a:pPr lvl="1" eaLnBrk="1" hangingPunct="1"/>
            <a:r>
              <a:rPr lang="en-US" dirty="0">
                <a:latin typeface="Arial" charset="0"/>
                <a:cs typeface="Arial" charset="0"/>
              </a:rPr>
              <a:t>Planning studies</a:t>
            </a:r>
          </a:p>
          <a:p>
            <a:pPr lvl="1" eaLnBrk="1" hangingPunct="1"/>
            <a:r>
              <a:rPr lang="en-US" dirty="0">
                <a:latin typeface="Arial" charset="0"/>
                <a:cs typeface="Arial" charset="0"/>
              </a:rPr>
              <a:t>Detailed reservoir regulation plan investigations</a:t>
            </a:r>
          </a:p>
          <a:p>
            <a:pPr lvl="1" eaLnBrk="1" hangingPunct="1"/>
            <a:r>
              <a:rPr lang="en-US" dirty="0">
                <a:latin typeface="Arial" charset="0"/>
                <a:cs typeface="Arial" charset="0"/>
              </a:rPr>
              <a:t>Real-time decision support</a:t>
            </a:r>
          </a:p>
          <a:p>
            <a:endParaRPr lang="en-US" sz="1800" dirty="0">
              <a:latin typeface="Arial" panose="020B0604020202020204" pitchFamily="34" charset="0"/>
              <a:cs typeface="Arial" panose="020B0604020202020204" pitchFamily="34" charset="0"/>
            </a:endParaRPr>
          </a:p>
        </p:txBody>
      </p:sp>
      <p:pic>
        <p:nvPicPr>
          <p:cNvPr id="10" name="Picture 9" descr="C:\Users\q0hectes\Desktop\ressim_frontpage.jpeg.png">
            <a:extLst>
              <a:ext uri="{FF2B5EF4-FFF2-40B4-BE49-F238E27FC236}">
                <a16:creationId xmlns:a16="http://schemas.microsoft.com/office/drawing/2014/main" id="{C2D2351A-A98E-8849-4CDD-107346E6E19C}"/>
              </a:ext>
            </a:extLst>
          </p:cNvPr>
          <p:cNvPicPr>
            <a:picLocks noChangeAspect="1" noChangeArrowheads="1"/>
          </p:cNvPicPr>
          <p:nvPr/>
        </p:nvPicPr>
        <p:blipFill>
          <a:blip r:embed="rId3" cstate="print"/>
          <a:srcRect/>
          <a:stretch>
            <a:fillRect/>
          </a:stretch>
        </p:blipFill>
        <p:spPr bwMode="auto">
          <a:xfrm>
            <a:off x="4267200" y="1600200"/>
            <a:ext cx="4876800" cy="4761823"/>
          </a:xfrm>
          <a:prstGeom prst="rect">
            <a:avLst/>
          </a:prstGeom>
          <a:noFill/>
        </p:spPr>
      </p:pic>
    </p:spTree>
    <p:extLst>
      <p:ext uri="{BB962C8B-B14F-4D97-AF65-F5344CB8AC3E}">
        <p14:creationId xmlns:p14="http://schemas.microsoft.com/office/powerpoint/2010/main" val="108408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0B52-93D6-9CD1-4940-5F350FCD5AB3}"/>
              </a:ext>
            </a:extLst>
          </p:cNvPr>
          <p:cNvSpPr>
            <a:spLocks noGrp="1"/>
          </p:cNvSpPr>
          <p:nvPr>
            <p:ph type="title"/>
          </p:nvPr>
        </p:nvSpPr>
        <p:spPr>
          <a:xfrm>
            <a:off x="1676400" y="165100"/>
            <a:ext cx="5867400" cy="914400"/>
          </a:xfrm>
        </p:spPr>
        <p:txBody>
          <a:bodyPr/>
          <a:lstStyle/>
          <a:p>
            <a:r>
              <a:rPr lang="en-US" dirty="0"/>
              <a:t>Approach</a:t>
            </a:r>
          </a:p>
        </p:txBody>
      </p:sp>
      <p:pic>
        <p:nvPicPr>
          <p:cNvPr id="3" name="Picture 2">
            <a:extLst>
              <a:ext uri="{FF2B5EF4-FFF2-40B4-BE49-F238E27FC236}">
                <a16:creationId xmlns:a16="http://schemas.microsoft.com/office/drawing/2014/main" id="{23DB33CC-7051-6CAD-4BE5-BEA8B95B5E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46704" y="1524000"/>
            <a:ext cx="3578908" cy="5029200"/>
          </a:xfrm>
          <a:prstGeom prst="rect">
            <a:avLst/>
          </a:prstGeom>
          <a:solidFill>
            <a:sysClr val="window" lastClr="FFFFFF">
              <a:alpha val="92000"/>
            </a:sysClr>
          </a:solidFill>
        </p:spPr>
      </p:pic>
      <p:sp>
        <p:nvSpPr>
          <p:cNvPr id="4" name="TextBox 3">
            <a:extLst>
              <a:ext uri="{FF2B5EF4-FFF2-40B4-BE49-F238E27FC236}">
                <a16:creationId xmlns:a16="http://schemas.microsoft.com/office/drawing/2014/main" id="{FD03D12C-D1B3-1016-B8D7-BF68CDF3C426}"/>
              </a:ext>
            </a:extLst>
          </p:cNvPr>
          <p:cNvSpPr txBox="1"/>
          <p:nvPr/>
        </p:nvSpPr>
        <p:spPr>
          <a:xfrm>
            <a:off x="152400" y="1524000"/>
            <a:ext cx="2590800" cy="4616648"/>
          </a:xfrm>
          <a:prstGeom prst="rect">
            <a:avLst/>
          </a:prstGeom>
          <a:noFill/>
        </p:spPr>
        <p:txBody>
          <a:bodyPr wrap="square" rtlCol="0">
            <a:spAutoFit/>
          </a:bodyPr>
          <a:lstStyle/>
          <a:p>
            <a:r>
              <a:rPr lang="en-US" sz="1400" dirty="0">
                <a:solidFill>
                  <a:srgbClr val="0070C0"/>
                </a:solidFill>
              </a:rPr>
              <a:t>Existing Approach</a:t>
            </a:r>
          </a:p>
          <a:p>
            <a:pPr marL="342900" indent="-342900">
              <a:buFont typeface="Arial" panose="020B0604020202020204" pitchFamily="34" charset="0"/>
              <a:buChar char="•"/>
            </a:pPr>
            <a:r>
              <a:rPr lang="en-US" sz="1400" dirty="0">
                <a:solidFill>
                  <a:srgbClr val="0070C0"/>
                </a:solidFill>
              </a:rPr>
              <a:t>WQ is simulated </a:t>
            </a:r>
            <a:r>
              <a:rPr lang="en-US" sz="1400" u="sng" dirty="0">
                <a:solidFill>
                  <a:srgbClr val="0070C0"/>
                </a:solidFill>
              </a:rPr>
              <a:t>after</a:t>
            </a:r>
            <a:r>
              <a:rPr lang="en-US" sz="1400" dirty="0">
                <a:solidFill>
                  <a:srgbClr val="0070C0"/>
                </a:solidFill>
              </a:rPr>
              <a:t> computing the hydrology and release decisions.</a:t>
            </a:r>
          </a:p>
          <a:p>
            <a:pPr marL="342900" indent="-342900">
              <a:buFont typeface="Arial" panose="020B0604020202020204" pitchFamily="34" charset="0"/>
              <a:buChar char="•"/>
            </a:pPr>
            <a:r>
              <a:rPr lang="en-US" sz="1400" dirty="0">
                <a:solidFill>
                  <a:srgbClr val="0070C0"/>
                </a:solidFill>
              </a:rPr>
              <a:t>WQ operation rules are specified </a:t>
            </a:r>
            <a:r>
              <a:rPr lang="en-US" sz="1400" u="sng" dirty="0">
                <a:solidFill>
                  <a:srgbClr val="0070C0"/>
                </a:solidFill>
              </a:rPr>
              <a:t>indirectly</a:t>
            </a:r>
            <a:r>
              <a:rPr lang="en-US" sz="1400" dirty="0">
                <a:solidFill>
                  <a:srgbClr val="0070C0"/>
                </a:solidFill>
              </a:rPr>
              <a:t> (using stage and flow) to meet environmental objectives.</a:t>
            </a:r>
          </a:p>
          <a:p>
            <a:pPr marL="342900" indent="-342900">
              <a:buFont typeface="Arial" panose="020B0604020202020204" pitchFamily="34" charset="0"/>
              <a:buChar char="•"/>
            </a:pPr>
            <a:r>
              <a:rPr lang="en-US" sz="1400" dirty="0">
                <a:solidFill>
                  <a:srgbClr val="0070C0"/>
                </a:solidFill>
              </a:rPr>
              <a:t>Environmental objectives are often combined with other objectives, like navigation, flood control, or hydropower.</a:t>
            </a:r>
          </a:p>
          <a:p>
            <a:pPr marL="342900" indent="-342900">
              <a:buFont typeface="Arial" panose="020B0604020202020204" pitchFamily="34" charset="0"/>
              <a:buChar char="•"/>
            </a:pPr>
            <a:r>
              <a:rPr lang="en-US" sz="1400" dirty="0">
                <a:solidFill>
                  <a:srgbClr val="0070C0"/>
                </a:solidFill>
              </a:rPr>
              <a:t>If the desired environmental benefits of an alternative are not achieved, new guesses need to be made, and the simulation recomputed. </a:t>
            </a:r>
            <a:r>
              <a:rPr lang="en-US" sz="1400" u="sng" dirty="0">
                <a:solidFill>
                  <a:srgbClr val="0070C0"/>
                </a:solidFill>
              </a:rPr>
              <a:t>This stage is often skipped altogether.</a:t>
            </a:r>
          </a:p>
        </p:txBody>
      </p:sp>
      <p:sp>
        <p:nvSpPr>
          <p:cNvPr id="5" name="TextBox 4">
            <a:extLst>
              <a:ext uri="{FF2B5EF4-FFF2-40B4-BE49-F238E27FC236}">
                <a16:creationId xmlns:a16="http://schemas.microsoft.com/office/drawing/2014/main" id="{94C9EC72-DC6F-8316-2D33-CEE1FFCD8EB2}"/>
              </a:ext>
            </a:extLst>
          </p:cNvPr>
          <p:cNvSpPr txBox="1"/>
          <p:nvPr/>
        </p:nvSpPr>
        <p:spPr>
          <a:xfrm>
            <a:off x="6324600" y="1524000"/>
            <a:ext cx="2667000" cy="3539430"/>
          </a:xfrm>
          <a:prstGeom prst="rect">
            <a:avLst/>
          </a:prstGeom>
          <a:noFill/>
        </p:spPr>
        <p:txBody>
          <a:bodyPr wrap="square" rtlCol="0">
            <a:spAutoFit/>
          </a:bodyPr>
          <a:lstStyle/>
          <a:p>
            <a:r>
              <a:rPr lang="en-US" sz="1400" dirty="0">
                <a:solidFill>
                  <a:schemeClr val="accent1">
                    <a:lumMod val="75000"/>
                  </a:schemeClr>
                </a:solidFill>
              </a:rPr>
              <a:t>New Approach</a:t>
            </a:r>
          </a:p>
          <a:p>
            <a:pPr marL="342900" indent="-342900">
              <a:buFont typeface="Arial" panose="020B0604020202020204" pitchFamily="34" charset="0"/>
              <a:buChar char="•"/>
            </a:pPr>
            <a:r>
              <a:rPr lang="en-US" sz="1400" dirty="0">
                <a:solidFill>
                  <a:schemeClr val="accent1">
                    <a:lumMod val="75000"/>
                  </a:schemeClr>
                </a:solidFill>
              </a:rPr>
              <a:t>WQ is simulated in parallel with the hydrology and release decisions</a:t>
            </a:r>
          </a:p>
          <a:p>
            <a:pPr marL="342900" indent="-342900">
              <a:buFont typeface="Arial" panose="020B0604020202020204" pitchFamily="34" charset="0"/>
              <a:buChar char="•"/>
            </a:pPr>
            <a:r>
              <a:rPr lang="en-US" sz="1400" dirty="0">
                <a:solidFill>
                  <a:schemeClr val="accent1">
                    <a:lumMod val="75000"/>
                  </a:schemeClr>
                </a:solidFill>
              </a:rPr>
              <a:t>WQ operation rules can be specified </a:t>
            </a:r>
            <a:r>
              <a:rPr lang="en-US" sz="1400" u="sng" dirty="0">
                <a:solidFill>
                  <a:schemeClr val="accent1">
                    <a:lumMod val="75000"/>
                  </a:schemeClr>
                </a:solidFill>
              </a:rPr>
              <a:t>directly</a:t>
            </a:r>
            <a:r>
              <a:rPr lang="en-US" sz="1400" dirty="0">
                <a:solidFill>
                  <a:schemeClr val="accent1">
                    <a:lumMod val="75000"/>
                  </a:schemeClr>
                </a:solidFill>
              </a:rPr>
              <a:t> (temperature, concentration, or load) to meet environmental objectives</a:t>
            </a:r>
          </a:p>
          <a:p>
            <a:pPr marL="342900" indent="-342900">
              <a:buFont typeface="Arial" panose="020B0604020202020204" pitchFamily="34" charset="0"/>
              <a:buChar char="•"/>
            </a:pPr>
            <a:r>
              <a:rPr lang="en-US" sz="1400" dirty="0">
                <a:solidFill>
                  <a:schemeClr val="accent1">
                    <a:lumMod val="75000"/>
                  </a:schemeClr>
                </a:solidFill>
              </a:rPr>
              <a:t>Environmental objectives can be specified and managed independently of other objectives, clarifying the environmental impacts of operation decisions</a:t>
            </a:r>
          </a:p>
        </p:txBody>
      </p:sp>
      <p:sp>
        <p:nvSpPr>
          <p:cNvPr id="6" name="TextBox 5">
            <a:extLst>
              <a:ext uri="{FF2B5EF4-FFF2-40B4-BE49-F238E27FC236}">
                <a16:creationId xmlns:a16="http://schemas.microsoft.com/office/drawing/2014/main" id="{1A1B92CF-3B42-8429-1991-5F75307EC112}"/>
              </a:ext>
            </a:extLst>
          </p:cNvPr>
          <p:cNvSpPr txBox="1"/>
          <p:nvPr/>
        </p:nvSpPr>
        <p:spPr>
          <a:xfrm rot="16200000">
            <a:off x="3473677" y="2864078"/>
            <a:ext cx="1219200" cy="215444"/>
          </a:xfrm>
          <a:prstGeom prst="rect">
            <a:avLst/>
          </a:prstGeom>
          <a:noFill/>
        </p:spPr>
        <p:txBody>
          <a:bodyPr wrap="square" rtlCol="0">
            <a:spAutoFit/>
          </a:bodyPr>
          <a:lstStyle/>
          <a:p>
            <a:pPr algn="ctr"/>
            <a:r>
              <a:rPr lang="en-US" sz="800" dirty="0">
                <a:solidFill>
                  <a:srgbClr val="FF0000"/>
                </a:solidFill>
              </a:rPr>
              <a:t>(Manually)</a:t>
            </a:r>
          </a:p>
        </p:txBody>
      </p:sp>
    </p:spTree>
    <p:extLst>
      <p:ext uri="{BB962C8B-B14F-4D97-AF65-F5344CB8AC3E}">
        <p14:creationId xmlns:p14="http://schemas.microsoft.com/office/powerpoint/2010/main" val="1818512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D763-A735-95F4-CE58-778FD4690A06}"/>
              </a:ext>
            </a:extLst>
          </p:cNvPr>
          <p:cNvSpPr>
            <a:spLocks noGrp="1"/>
          </p:cNvSpPr>
          <p:nvPr>
            <p:ph type="title"/>
          </p:nvPr>
        </p:nvSpPr>
        <p:spPr>
          <a:xfrm>
            <a:off x="1676400" y="430540"/>
            <a:ext cx="5867400" cy="523220"/>
          </a:xfrm>
        </p:spPr>
        <p:txBody>
          <a:bodyPr>
            <a:spAutoFit/>
          </a:bodyPr>
          <a:lstStyle/>
          <a:p>
            <a:r>
              <a:rPr lang="en-US" dirty="0"/>
              <a:t>Approach</a:t>
            </a:r>
            <a:endParaRPr lang="en-US" sz="1600" dirty="0">
              <a:solidFill>
                <a:srgbClr val="FF0000"/>
              </a:solidFill>
            </a:endParaRPr>
          </a:p>
        </p:txBody>
      </p:sp>
      <p:sp>
        <p:nvSpPr>
          <p:cNvPr id="3" name="Content Placeholder 3">
            <a:extLst>
              <a:ext uri="{FF2B5EF4-FFF2-40B4-BE49-F238E27FC236}">
                <a16:creationId xmlns:a16="http://schemas.microsoft.com/office/drawing/2014/main" id="{30860F2B-A26F-7C85-3E81-598587928266}"/>
              </a:ext>
            </a:extLst>
          </p:cNvPr>
          <p:cNvSpPr>
            <a:spLocks noGrp="1"/>
          </p:cNvSpPr>
          <p:nvPr>
            <p:ph idx="1"/>
          </p:nvPr>
        </p:nvSpPr>
        <p:spPr>
          <a:xfrm>
            <a:off x="0" y="1447800"/>
            <a:ext cx="6172200" cy="4114800"/>
          </a:xfrm>
        </p:spPr>
        <p:txBody>
          <a:bodyPr/>
          <a:lstStyle/>
          <a:p>
            <a:pPr eaLnBrk="1" hangingPunct="1"/>
            <a:r>
              <a:rPr lang="en-US" sz="1800" b="1" dirty="0">
                <a:solidFill>
                  <a:srgbClr val="00B0F0"/>
                </a:solidFill>
                <a:latin typeface="Arial" charset="0"/>
                <a:cs typeface="Arial" charset="0"/>
              </a:rPr>
              <a:t>ClearWater</a:t>
            </a:r>
            <a:r>
              <a:rPr lang="en-US" sz="1800" b="1" dirty="0">
                <a:latin typeface="Arial" charset="0"/>
                <a:cs typeface="Arial" charset="0"/>
              </a:rPr>
              <a:t> Engine and Modules (</a:t>
            </a:r>
            <a:r>
              <a:rPr lang="en-US" sz="1800" b="1" dirty="0">
                <a:solidFill>
                  <a:srgbClr val="00B0F0"/>
                </a:solidFill>
                <a:latin typeface="Arial" charset="0"/>
                <a:cs typeface="Arial" charset="0"/>
              </a:rPr>
              <a:t>C</a:t>
            </a:r>
            <a:r>
              <a:rPr lang="en-US" sz="1800" b="1" dirty="0">
                <a:latin typeface="Arial" charset="0"/>
                <a:cs typeface="Arial" charset="0"/>
              </a:rPr>
              <a:t>omputational </a:t>
            </a:r>
            <a:r>
              <a:rPr lang="en-US" sz="1800" b="1" dirty="0">
                <a:solidFill>
                  <a:srgbClr val="00B0F0"/>
                </a:solidFill>
                <a:latin typeface="Arial" charset="0"/>
                <a:cs typeface="Arial" charset="0"/>
              </a:rPr>
              <a:t>L</a:t>
            </a:r>
            <a:r>
              <a:rPr lang="en-US" sz="1800" b="1" dirty="0">
                <a:latin typeface="Arial" charset="0"/>
                <a:cs typeface="Arial" charset="0"/>
              </a:rPr>
              <a:t>ibrary for </a:t>
            </a:r>
            <a:r>
              <a:rPr lang="en-US" sz="1800" b="1" dirty="0">
                <a:solidFill>
                  <a:srgbClr val="00B0F0"/>
                </a:solidFill>
                <a:latin typeface="Arial" charset="0"/>
                <a:cs typeface="Arial" charset="0"/>
              </a:rPr>
              <a:t>E</a:t>
            </a:r>
            <a:r>
              <a:rPr lang="en-US" sz="1800" b="1" dirty="0">
                <a:latin typeface="Arial" charset="0"/>
                <a:cs typeface="Arial" charset="0"/>
              </a:rPr>
              <a:t>nvironmental </a:t>
            </a:r>
            <a:r>
              <a:rPr lang="en-US" sz="1800" b="1" dirty="0">
                <a:solidFill>
                  <a:srgbClr val="00B0F0"/>
                </a:solidFill>
                <a:latin typeface="Arial" charset="0"/>
                <a:cs typeface="Arial" charset="0"/>
              </a:rPr>
              <a:t>A</a:t>
            </a:r>
            <a:r>
              <a:rPr lang="en-US" sz="1800" b="1" dirty="0">
                <a:latin typeface="Arial" charset="0"/>
                <a:cs typeface="Arial" charset="0"/>
              </a:rPr>
              <a:t>nalysis and </a:t>
            </a:r>
            <a:r>
              <a:rPr lang="en-US" sz="1800" b="1" dirty="0">
                <a:solidFill>
                  <a:srgbClr val="00B0F0"/>
                </a:solidFill>
                <a:latin typeface="Arial" charset="0"/>
                <a:cs typeface="Arial" charset="0"/>
              </a:rPr>
              <a:t>R</a:t>
            </a:r>
            <a:r>
              <a:rPr lang="en-US" sz="1800" b="1" dirty="0">
                <a:latin typeface="Arial" charset="0"/>
                <a:cs typeface="Arial" charset="0"/>
              </a:rPr>
              <a:t>estoration of </a:t>
            </a:r>
            <a:r>
              <a:rPr lang="en-US" sz="1800" b="1" dirty="0">
                <a:solidFill>
                  <a:srgbClr val="00B0F0"/>
                </a:solidFill>
                <a:latin typeface="Arial" charset="0"/>
                <a:cs typeface="Arial" charset="0"/>
              </a:rPr>
              <a:t>Water</a:t>
            </a:r>
            <a:r>
              <a:rPr lang="en-US" sz="1800" b="1" dirty="0">
                <a:latin typeface="Arial" charset="0"/>
                <a:cs typeface="Arial" charset="0"/>
              </a:rPr>
              <a:t>sheds) </a:t>
            </a:r>
            <a:r>
              <a:rPr lang="en-US" sz="1800" dirty="0">
                <a:latin typeface="Arial" charset="0"/>
                <a:cs typeface="Arial" charset="0"/>
              </a:rPr>
              <a:t>:</a:t>
            </a:r>
          </a:p>
          <a:p>
            <a:pPr lvl="1" eaLnBrk="1" hangingPunct="1"/>
            <a:r>
              <a:rPr lang="en-US" sz="1600" dirty="0">
                <a:solidFill>
                  <a:srgbClr val="00B0F0"/>
                </a:solidFill>
                <a:latin typeface="Arial" charset="0"/>
                <a:cs typeface="Arial" charset="0"/>
              </a:rPr>
              <a:t>ClearWater</a:t>
            </a:r>
            <a:r>
              <a:rPr lang="en-US" sz="1600" dirty="0">
                <a:latin typeface="Arial" charset="0"/>
                <a:cs typeface="Arial" charset="0"/>
              </a:rPr>
              <a:t> Water Quality Engine:</a:t>
            </a:r>
          </a:p>
          <a:p>
            <a:pPr lvl="2" eaLnBrk="1" hangingPunct="1"/>
            <a:r>
              <a:rPr lang="en-US" sz="1600" dirty="0">
                <a:latin typeface="Arial" charset="0"/>
                <a:cs typeface="Arial" charset="0"/>
              </a:rPr>
              <a:t>Hydrodynamics and transport</a:t>
            </a:r>
          </a:p>
          <a:p>
            <a:pPr lvl="2" eaLnBrk="1" hangingPunct="1"/>
            <a:r>
              <a:rPr lang="en-US" sz="1600" dirty="0">
                <a:latin typeface="Arial" charset="0"/>
                <a:cs typeface="Arial" charset="0"/>
              </a:rPr>
              <a:t>Communication with ResSim decision engine &amp; WQ libraries</a:t>
            </a:r>
          </a:p>
          <a:p>
            <a:pPr lvl="1" eaLnBrk="1" hangingPunct="1"/>
            <a:r>
              <a:rPr lang="en-US" sz="1600" dirty="0">
                <a:solidFill>
                  <a:srgbClr val="00B0F0"/>
                </a:solidFill>
                <a:latin typeface="Arial" charset="0"/>
                <a:cs typeface="Arial" charset="0"/>
              </a:rPr>
              <a:t>ClearWater</a:t>
            </a:r>
            <a:r>
              <a:rPr lang="en-US" sz="1600" dirty="0">
                <a:latin typeface="Arial" charset="0"/>
                <a:cs typeface="Arial" charset="0"/>
              </a:rPr>
              <a:t> Water Quality Modules:</a:t>
            </a:r>
          </a:p>
          <a:p>
            <a:pPr lvl="2" eaLnBrk="1" hangingPunct="1"/>
            <a:r>
              <a:rPr lang="en-US" sz="1600" dirty="0">
                <a:latin typeface="Arial" charset="0"/>
                <a:cs typeface="Arial" charset="0"/>
              </a:rPr>
              <a:t>Simulate vertically stratified water column</a:t>
            </a:r>
          </a:p>
          <a:p>
            <a:pPr lvl="1" eaLnBrk="1" hangingPunct="1"/>
            <a:r>
              <a:rPr lang="en-US" sz="1600" dirty="0">
                <a:latin typeface="Arial" charset="0"/>
                <a:cs typeface="Arial" charset="0"/>
              </a:rPr>
              <a:t>Plug-in interface for kinetics libraries:</a:t>
            </a:r>
          </a:p>
          <a:p>
            <a:pPr lvl="2" eaLnBrk="1" hangingPunct="1"/>
            <a:r>
              <a:rPr lang="en-US" sz="1600" dirty="0">
                <a:latin typeface="Arial" charset="0"/>
                <a:cs typeface="Arial" charset="0"/>
              </a:rPr>
              <a:t>Facilitate rapid future expansion of WQ capabilities</a:t>
            </a:r>
          </a:p>
          <a:p>
            <a:pPr lvl="1" eaLnBrk="1" hangingPunct="1"/>
            <a:r>
              <a:rPr lang="en-US" sz="1600" dirty="0">
                <a:latin typeface="Arial" charset="0"/>
                <a:cs typeface="Arial" charset="0"/>
              </a:rPr>
              <a:t>Leverage existing software:</a:t>
            </a:r>
          </a:p>
          <a:p>
            <a:pPr lvl="2" eaLnBrk="1" hangingPunct="1"/>
            <a:r>
              <a:rPr lang="en-US" sz="1600" dirty="0">
                <a:solidFill>
                  <a:srgbClr val="00B0F0"/>
                </a:solidFill>
                <a:latin typeface="Arial" charset="0"/>
                <a:cs typeface="Arial" charset="0"/>
              </a:rPr>
              <a:t>ClearWater</a:t>
            </a:r>
            <a:r>
              <a:rPr lang="en-US" sz="1600" dirty="0">
                <a:latin typeface="Arial" charset="0"/>
                <a:cs typeface="Arial" charset="0"/>
              </a:rPr>
              <a:t> Modules </a:t>
            </a:r>
          </a:p>
          <a:p>
            <a:pPr marL="914400" lvl="2" indent="0" eaLnBrk="1" hangingPunct="1">
              <a:buNone/>
            </a:pPr>
            <a:r>
              <a:rPr lang="en-US" sz="1600" dirty="0">
                <a:latin typeface="Arial" charset="0"/>
                <a:cs typeface="Arial" charset="0"/>
              </a:rPr>
              <a:t>   (Temperature, nutrients, etc.)</a:t>
            </a:r>
          </a:p>
          <a:p>
            <a:pPr lvl="2" eaLnBrk="1" hangingPunct="1"/>
            <a:r>
              <a:rPr lang="en-US" sz="1600" dirty="0">
                <a:latin typeface="Arial" charset="0"/>
                <a:cs typeface="Arial" charset="0"/>
              </a:rPr>
              <a:t>CE-QUAL-W2</a:t>
            </a:r>
          </a:p>
          <a:p>
            <a:pPr lvl="2" eaLnBrk="1" hangingPunct="1"/>
            <a:r>
              <a:rPr lang="en-US" sz="1600" dirty="0">
                <a:latin typeface="Arial" charset="0"/>
                <a:cs typeface="Arial" charset="0"/>
              </a:rPr>
              <a:t>HEC-RAS</a:t>
            </a:r>
          </a:p>
          <a:p>
            <a:pPr lvl="2" eaLnBrk="1" hangingPunct="1"/>
            <a:r>
              <a:rPr lang="en-US" sz="1600" dirty="0">
                <a:latin typeface="Arial" charset="0"/>
                <a:cs typeface="Arial" charset="0"/>
              </a:rPr>
              <a:t>HEC-5Q</a:t>
            </a:r>
          </a:p>
          <a:p>
            <a:endParaRPr lang="en-US" dirty="0"/>
          </a:p>
        </p:txBody>
      </p:sp>
      <p:pic>
        <p:nvPicPr>
          <p:cNvPr id="4" name="Picture 3">
            <a:extLst>
              <a:ext uri="{FF2B5EF4-FFF2-40B4-BE49-F238E27FC236}">
                <a16:creationId xmlns:a16="http://schemas.microsoft.com/office/drawing/2014/main" id="{8D571148-6F21-CA39-4E19-C4E8423DFD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4724400"/>
            <a:ext cx="4724400" cy="1883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652140"/>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2577</Words>
  <Application>Microsoft Macintosh PowerPoint</Application>
  <PresentationFormat>Bildschirmpräsentation (4:3)</PresentationFormat>
  <Paragraphs>320</Paragraphs>
  <Slides>23</Slides>
  <Notes>21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23</vt:i4>
      </vt:variant>
    </vt:vector>
  </HeadingPairs>
  <TitlesOfParts>
    <vt:vector size="28" baseType="lpstr">
      <vt:lpstr>Arial</vt:lpstr>
      <vt:lpstr>Cambria Math</vt:lpstr>
      <vt:lpstr>Open Sans</vt:lpstr>
      <vt:lpstr>Times New Roman</vt:lpstr>
      <vt:lpstr>Default Design</vt:lpstr>
      <vt:lpstr>PowerPoint-Präsentation</vt:lpstr>
      <vt:lpstr>Project Purpose - Recap </vt:lpstr>
      <vt:lpstr>Integrated Watershed Water Quality Modeling</vt:lpstr>
      <vt:lpstr>Project Objectives</vt:lpstr>
      <vt:lpstr>Research &amp; Development Value </vt:lpstr>
      <vt:lpstr>Research &amp; Development Value </vt:lpstr>
      <vt:lpstr>Approach</vt:lpstr>
      <vt:lpstr>Approach</vt:lpstr>
      <vt:lpstr>Approach</vt:lpstr>
      <vt:lpstr>Collaboration &amp; Communication Plan</vt:lpstr>
      <vt:lpstr>Scheduled Products </vt:lpstr>
      <vt:lpstr>Scheduled Products </vt:lpstr>
      <vt:lpstr>Scheduled Products </vt:lpstr>
      <vt:lpstr>Additional Products/Achievements1 </vt:lpstr>
      <vt:lpstr>Additional Products/Achievements1 </vt:lpstr>
      <vt:lpstr>FY 16 - 21 Accomplishments Water Quality Transport Engine</vt:lpstr>
      <vt:lpstr>FY 16 - 21 Accomplishments Density-Stratified Reservoirs</vt:lpstr>
      <vt:lpstr>FY 16 - 21 Accomplishments Water Quality Modeling User Interface</vt:lpstr>
      <vt:lpstr>FY 16 - 21 Accomplishments Temperature and Dissolved Oxygen Russian River, California, Sonoma Water</vt:lpstr>
      <vt:lpstr>FY 16 - 21 Accomplishments River Temperature &amp; Cold-Water Pool Management Upper Sacramento River, U.S. Bureau of Reclamation</vt:lpstr>
      <vt:lpstr>FY 21 Accomplishment Technical Transfer</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Honna Steissberg</cp:lastModifiedBy>
  <cp:revision>559</cp:revision>
  <dcterms:created xsi:type="dcterms:W3CDTF">2002-05-16T15:57:50Z</dcterms:created>
  <dcterms:modified xsi:type="dcterms:W3CDTF">2022-10-05T06:51:03Z</dcterms:modified>
</cp:coreProperties>
</file>